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71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021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41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959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6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00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748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2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88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770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46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D7E50-C6CA-431F-A385-284B6768B70A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0CEC4-C635-45AD-8D8D-A75485F7A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37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TextBox 3"/>
          <p:cNvSpPr txBox="1">
            <a:spLocks noChangeArrowheads="1"/>
          </p:cNvSpPr>
          <p:nvPr/>
        </p:nvSpPr>
        <p:spPr bwMode="auto">
          <a:xfrm>
            <a:off x="1604963" y="2224088"/>
            <a:ext cx="3929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zh-CN" altLang="en-US" sz="4000" b="0" dirty="0">
                <a:latin typeface="Arial" pitchFamily="34" charset="0"/>
              </a:rPr>
              <a:t>乘法和除法</a:t>
            </a:r>
          </a:p>
        </p:txBody>
      </p:sp>
      <p:sp>
        <p:nvSpPr>
          <p:cNvPr id="530435" name="Rectangle 7"/>
          <p:cNvSpPr txBox="1">
            <a:spLocks noChangeArrowheads="1"/>
          </p:cNvSpPr>
          <p:nvPr/>
        </p:nvSpPr>
        <p:spPr bwMode="auto">
          <a:xfrm>
            <a:off x="2627313" y="836613"/>
            <a:ext cx="288131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600" b="0">
                <a:latin typeface="Arial" pitchFamily="34" charset="0"/>
              </a:rPr>
              <a:t>总复习</a:t>
            </a:r>
          </a:p>
        </p:txBody>
      </p:sp>
      <p:pic>
        <p:nvPicPr>
          <p:cNvPr id="530436" name="Picture 5" descr="\\192.168.1.3\临时中转站1_以本人姓名建目录\开发中心-多媒体部\02美术部\晨会文件\04宁煌\人教数学教参\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0" y="912813"/>
            <a:ext cx="7842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0437" name="Rectangle 5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30438" name="Rectangle 6"/>
          <p:cNvSpPr>
            <a:spLocks noChangeArrowheads="1"/>
          </p:cNvSpPr>
          <p:nvPr/>
        </p:nvSpPr>
        <p:spPr bwMode="auto">
          <a:xfrm>
            <a:off x="6732588" y="38608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5483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04813"/>
            <a:ext cx="6615112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一、口算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31459" name="Group 22"/>
          <p:cNvGrpSpPr>
            <a:grpSpLocks/>
          </p:cNvGrpSpPr>
          <p:nvPr/>
        </p:nvGrpSpPr>
        <p:grpSpPr bwMode="auto">
          <a:xfrm>
            <a:off x="4676775" y="476250"/>
            <a:ext cx="4138613" cy="1800225"/>
            <a:chOff x="0" y="0"/>
            <a:chExt cx="2607" cy="1134"/>
          </a:xfrm>
        </p:grpSpPr>
        <p:sp>
          <p:nvSpPr>
            <p:cNvPr id="531460" name="AutoShape 27"/>
            <p:cNvSpPr>
              <a:spLocks noChangeArrowheads="1"/>
            </p:cNvSpPr>
            <p:nvPr/>
          </p:nvSpPr>
          <p:spPr bwMode="auto">
            <a:xfrm>
              <a:off x="0" y="215"/>
              <a:ext cx="1840" cy="362"/>
            </a:xfrm>
            <a:prstGeom prst="wedgeRoundRectCallout">
              <a:avLst>
                <a:gd name="adj1" fmla="val 55685"/>
                <a:gd name="adj2" fmla="val -939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口算，看谁算得都对。</a:t>
              </a:r>
            </a:p>
          </p:txBody>
        </p:sp>
        <p:pic>
          <p:nvPicPr>
            <p:cNvPr id="531461" name="Picture 20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73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1462" name="Rectangle 23"/>
          <p:cNvSpPr>
            <a:spLocks noChangeArrowheads="1"/>
          </p:cNvSpPr>
          <p:nvPr/>
        </p:nvSpPr>
        <p:spPr bwMode="auto">
          <a:xfrm>
            <a:off x="1042988" y="1606550"/>
            <a:ext cx="6858000" cy="29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400">
                <a:latin typeface="Arial" pitchFamily="34" charset="0"/>
              </a:rPr>
              <a:t>    40×8</a:t>
            </a:r>
            <a:r>
              <a:rPr lang="zh-CN" altLang="en-US" sz="2400">
                <a:latin typeface="Arial" pitchFamily="34" charset="0"/>
              </a:rPr>
              <a:t>＝           </a:t>
            </a:r>
            <a:r>
              <a:rPr lang="en-US" altLang="zh-CN" sz="2400">
                <a:latin typeface="Arial" pitchFamily="34" charset="0"/>
              </a:rPr>
              <a:t>120×6</a:t>
            </a:r>
            <a:r>
              <a:rPr lang="zh-CN" altLang="en-US" sz="2400"/>
              <a:t>＝       </a:t>
            </a:r>
            <a:r>
              <a:rPr lang="en-US" altLang="zh-CN" sz="2400">
                <a:latin typeface="Arial" pitchFamily="34" charset="0"/>
              </a:rPr>
              <a:t>72</a:t>
            </a:r>
            <a:r>
              <a:rPr lang="zh-CN" altLang="en-US" sz="2400">
                <a:latin typeface="Arial" pitchFamily="34" charset="0"/>
              </a:rPr>
              <a:t>－</a:t>
            </a:r>
            <a:r>
              <a:rPr lang="en-US" altLang="zh-CN" sz="2400">
                <a:latin typeface="Arial" pitchFamily="34" charset="0"/>
              </a:rPr>
              <a:t>48</a:t>
            </a:r>
            <a:r>
              <a:rPr lang="zh-CN" altLang="en-US" sz="2400">
                <a:latin typeface="Arial" pitchFamily="34" charset="0"/>
              </a:rPr>
              <a:t>＝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400">
                <a:latin typeface="Arial" pitchFamily="34" charset="0"/>
              </a:rPr>
              <a:t>  420÷6</a:t>
            </a:r>
            <a:r>
              <a:rPr lang="zh-CN" altLang="en-US" sz="2400">
                <a:latin typeface="Arial" pitchFamily="34" charset="0"/>
              </a:rPr>
              <a:t>＝           </a:t>
            </a:r>
            <a:r>
              <a:rPr lang="en-US" altLang="zh-CN" sz="2400">
                <a:latin typeface="Arial" pitchFamily="34" charset="0"/>
              </a:rPr>
              <a:t>450÷5</a:t>
            </a:r>
            <a:r>
              <a:rPr lang="zh-CN" altLang="en-US" sz="2400">
                <a:latin typeface="Arial" pitchFamily="34" charset="0"/>
              </a:rPr>
              <a:t>＝          </a:t>
            </a:r>
            <a:r>
              <a:rPr lang="zh-CN" altLang="en-US" sz="1800">
                <a:latin typeface="Arial" pitchFamily="34" charset="0"/>
              </a:rPr>
              <a:t> </a:t>
            </a:r>
            <a:r>
              <a:rPr lang="en-US" altLang="zh-CN" sz="2400">
                <a:latin typeface="Arial" pitchFamily="34" charset="0"/>
              </a:rPr>
              <a:t>360</a:t>
            </a:r>
            <a:r>
              <a:rPr lang="zh-CN" altLang="en-US" sz="2400">
                <a:latin typeface="Arial" pitchFamily="34" charset="0"/>
              </a:rPr>
              <a:t>＋</a:t>
            </a:r>
            <a:r>
              <a:rPr lang="en-US" altLang="zh-CN" sz="2400">
                <a:latin typeface="Arial" pitchFamily="34" charset="0"/>
              </a:rPr>
              <a:t>90</a:t>
            </a:r>
            <a:r>
              <a:rPr lang="zh-CN" altLang="en-US" sz="2400">
                <a:latin typeface="Arial" pitchFamily="34" charset="0"/>
              </a:rPr>
              <a:t>＝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400">
                <a:latin typeface="Arial" pitchFamily="34" charset="0"/>
              </a:rPr>
              <a:t>    5×16</a:t>
            </a:r>
            <a:r>
              <a:rPr lang="zh-CN" altLang="en-US" sz="2400">
                <a:latin typeface="Arial" pitchFamily="34" charset="0"/>
              </a:rPr>
              <a:t>＝           </a:t>
            </a:r>
            <a:r>
              <a:rPr lang="en-US" altLang="zh-CN" sz="2400">
                <a:latin typeface="Arial" pitchFamily="34" charset="0"/>
              </a:rPr>
              <a:t>11×60</a:t>
            </a:r>
            <a:r>
              <a:rPr lang="zh-CN" altLang="en-US" sz="2400">
                <a:latin typeface="Arial" pitchFamily="34" charset="0"/>
              </a:rPr>
              <a:t>＝               </a:t>
            </a:r>
            <a:r>
              <a:rPr lang="en-US" altLang="zh-CN" sz="2400">
                <a:latin typeface="Arial" pitchFamily="34" charset="0"/>
              </a:rPr>
              <a:t>9×50</a:t>
            </a:r>
            <a:r>
              <a:rPr lang="zh-CN" altLang="en-US" sz="2400">
                <a:latin typeface="Arial" pitchFamily="34" charset="0"/>
              </a:rPr>
              <a:t>＝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400">
                <a:latin typeface="Arial" pitchFamily="34" charset="0"/>
              </a:rPr>
              <a:t>810÷90</a:t>
            </a:r>
            <a:r>
              <a:rPr lang="zh-CN" altLang="en-US" sz="2400">
                <a:latin typeface="Arial" pitchFamily="34" charset="0"/>
              </a:rPr>
              <a:t>＝          </a:t>
            </a:r>
            <a:r>
              <a:rPr lang="zh-CN" altLang="en-US" sz="1800">
                <a:latin typeface="Arial" pitchFamily="34" charset="0"/>
              </a:rPr>
              <a:t> </a:t>
            </a:r>
            <a:r>
              <a:rPr lang="en-US" altLang="zh-CN" sz="2400">
                <a:latin typeface="Arial" pitchFamily="34" charset="0"/>
              </a:rPr>
              <a:t>630÷3</a:t>
            </a:r>
            <a:r>
              <a:rPr lang="zh-CN" altLang="en-US" sz="2400">
                <a:latin typeface="Arial" pitchFamily="34" charset="0"/>
              </a:rPr>
              <a:t>＝           </a:t>
            </a:r>
            <a:r>
              <a:rPr lang="en-US" altLang="zh-CN" sz="2400">
                <a:latin typeface="Arial" pitchFamily="34" charset="0"/>
              </a:rPr>
              <a:t>560÷40</a:t>
            </a:r>
            <a:r>
              <a:rPr lang="zh-CN" altLang="en-US" sz="2400">
                <a:latin typeface="Arial" pitchFamily="34" charset="0"/>
              </a:rPr>
              <a:t>＝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400">
                <a:latin typeface="Arial" pitchFamily="34" charset="0"/>
              </a:rPr>
              <a:t>    23×4</a:t>
            </a:r>
            <a:r>
              <a:rPr lang="zh-CN" altLang="en-US" sz="2400">
                <a:latin typeface="Arial" pitchFamily="34" charset="0"/>
              </a:rPr>
              <a:t>＝            </a:t>
            </a:r>
            <a:r>
              <a:rPr lang="zh-CN" altLang="en-US" sz="1800">
                <a:latin typeface="Arial" pitchFamily="34" charset="0"/>
              </a:rPr>
              <a:t> </a:t>
            </a:r>
            <a:r>
              <a:rPr lang="en-US" altLang="zh-CN" sz="2400">
                <a:latin typeface="Arial" pitchFamily="34" charset="0"/>
              </a:rPr>
              <a:t>54÷3</a:t>
            </a:r>
            <a:r>
              <a:rPr lang="zh-CN" altLang="en-US" sz="2400">
                <a:latin typeface="Arial" pitchFamily="34" charset="0"/>
              </a:rPr>
              <a:t>＝               </a:t>
            </a:r>
            <a:r>
              <a:rPr lang="en-US" altLang="zh-CN" sz="2400">
                <a:latin typeface="Arial" pitchFamily="34" charset="0"/>
              </a:rPr>
              <a:t>7×50</a:t>
            </a:r>
            <a:r>
              <a:rPr lang="zh-CN" altLang="en-US" sz="2400">
                <a:latin typeface="Arial" pitchFamily="34" charset="0"/>
              </a:rPr>
              <a:t>＝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400">
                <a:latin typeface="Arial" pitchFamily="34" charset="0"/>
              </a:rPr>
              <a:t>  60÷30</a:t>
            </a:r>
            <a:r>
              <a:rPr lang="zh-CN" altLang="en-US" sz="2400">
                <a:latin typeface="Arial" pitchFamily="34" charset="0"/>
              </a:rPr>
              <a:t>＝            </a:t>
            </a:r>
            <a:r>
              <a:rPr lang="zh-CN" altLang="en-US" sz="1800">
                <a:latin typeface="Arial" pitchFamily="34" charset="0"/>
              </a:rPr>
              <a:t> </a:t>
            </a:r>
            <a:r>
              <a:rPr lang="en-US" altLang="zh-CN" sz="2400">
                <a:latin typeface="Arial" pitchFamily="34" charset="0"/>
              </a:rPr>
              <a:t>18×3</a:t>
            </a:r>
            <a:r>
              <a:rPr lang="zh-CN" altLang="en-US" sz="2400">
                <a:latin typeface="Arial" pitchFamily="34" charset="0"/>
              </a:rPr>
              <a:t>＝           </a:t>
            </a:r>
            <a:r>
              <a:rPr lang="en-US" altLang="zh-CN" sz="2400">
                <a:latin typeface="Arial" pitchFamily="34" charset="0"/>
              </a:rPr>
              <a:t>250÷50</a:t>
            </a:r>
            <a:r>
              <a:rPr lang="zh-CN" altLang="en-US" sz="2400">
                <a:latin typeface="Arial" pitchFamily="34" charset="0"/>
              </a:rPr>
              <a:t>＝</a:t>
            </a:r>
          </a:p>
        </p:txBody>
      </p:sp>
      <p:grpSp>
        <p:nvGrpSpPr>
          <p:cNvPr id="531463" name="Group 27"/>
          <p:cNvGrpSpPr>
            <a:grpSpLocks/>
          </p:cNvGrpSpPr>
          <p:nvPr/>
        </p:nvGrpSpPr>
        <p:grpSpPr bwMode="auto">
          <a:xfrm>
            <a:off x="482600" y="4476750"/>
            <a:ext cx="6537325" cy="1801813"/>
            <a:chOff x="0" y="0"/>
            <a:chExt cx="4118" cy="1135"/>
          </a:xfrm>
        </p:grpSpPr>
        <p:sp>
          <p:nvSpPr>
            <p:cNvPr id="531464" name="AutoShape 27"/>
            <p:cNvSpPr>
              <a:spLocks noChangeArrowheads="1"/>
            </p:cNvSpPr>
            <p:nvPr/>
          </p:nvSpPr>
          <p:spPr bwMode="auto">
            <a:xfrm>
              <a:off x="862" y="91"/>
              <a:ext cx="3256" cy="590"/>
            </a:xfrm>
            <a:prstGeom prst="wedgeRoundRectCallout">
              <a:avLst>
                <a:gd name="adj1" fmla="val -54944"/>
                <a:gd name="adj2" fmla="val 1644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120×6</a:t>
              </a:r>
              <a:r>
                <a:rPr lang="zh-CN" altLang="en-US" sz="2000">
                  <a:solidFill>
                    <a:schemeClr val="tx1"/>
                  </a:solidFill>
                </a:rPr>
                <a:t>我是这样想的：先想</a:t>
              </a:r>
              <a:r>
                <a:rPr lang="en-US" altLang="zh-CN" sz="2000">
                  <a:solidFill>
                    <a:schemeClr val="tx1"/>
                  </a:solidFill>
                </a:rPr>
                <a:t>12×6</a:t>
              </a:r>
              <a:r>
                <a:rPr lang="zh-CN" altLang="en-US" sz="2000"/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72</a:t>
              </a:r>
              <a:r>
                <a:rPr lang="zh-CN" altLang="en-US" sz="2000">
                  <a:solidFill>
                    <a:schemeClr val="tx1"/>
                  </a:solidFill>
                </a:rPr>
                <a:t>，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再在后面添一个</a:t>
              </a:r>
              <a:r>
                <a:rPr lang="en-US" altLang="zh-CN" sz="2000">
                  <a:solidFill>
                    <a:schemeClr val="tx1"/>
                  </a:solidFill>
                </a:rPr>
                <a:t>0</a:t>
              </a:r>
              <a:r>
                <a:rPr lang="zh-CN" altLang="en-US" sz="2000">
                  <a:solidFill>
                    <a:schemeClr val="tx1"/>
                  </a:solidFill>
                </a:rPr>
                <a:t>，就是</a:t>
              </a:r>
              <a:r>
                <a:rPr lang="en-US" altLang="zh-CN" sz="2000">
                  <a:solidFill>
                    <a:schemeClr val="tx1"/>
                  </a:solidFill>
                </a:rPr>
                <a:t>720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</a:p>
          </p:txBody>
        </p:sp>
        <p:pic>
          <p:nvPicPr>
            <p:cNvPr id="531465" name="Picture 26" descr="1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1466" name="Group 31"/>
          <p:cNvGrpSpPr>
            <a:grpSpLocks/>
          </p:cNvGrpSpPr>
          <p:nvPr/>
        </p:nvGrpSpPr>
        <p:grpSpPr bwMode="auto">
          <a:xfrm>
            <a:off x="2627313" y="4941888"/>
            <a:ext cx="6270625" cy="1798637"/>
            <a:chOff x="0" y="0"/>
            <a:chExt cx="3950" cy="1133"/>
          </a:xfrm>
        </p:grpSpPr>
        <p:sp>
          <p:nvSpPr>
            <p:cNvPr id="531467" name="AutoShape 27"/>
            <p:cNvSpPr>
              <a:spLocks noChangeArrowheads="1"/>
            </p:cNvSpPr>
            <p:nvPr/>
          </p:nvSpPr>
          <p:spPr bwMode="auto">
            <a:xfrm>
              <a:off x="0" y="453"/>
              <a:ext cx="3036" cy="590"/>
            </a:xfrm>
            <a:prstGeom prst="wedgeRoundRectCallout">
              <a:avLst>
                <a:gd name="adj1" fmla="val 54546"/>
                <a:gd name="adj2" fmla="val 881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560÷40</a:t>
              </a:r>
              <a:r>
                <a:rPr lang="zh-CN" altLang="en-US" sz="2000">
                  <a:solidFill>
                    <a:schemeClr val="tx1"/>
                  </a:solidFill>
                </a:rPr>
                <a:t>我是这样想的：</a:t>
              </a:r>
              <a:r>
                <a:rPr lang="en-US" altLang="zh-CN" sz="2000">
                  <a:solidFill>
                    <a:schemeClr val="tx1"/>
                  </a:solidFill>
                </a:rPr>
                <a:t>56÷4</a:t>
              </a:r>
              <a:r>
                <a:rPr lang="zh-CN" altLang="en-US" sz="2000"/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14</a:t>
              </a:r>
              <a:r>
                <a:rPr lang="zh-CN" altLang="en-US" sz="2000">
                  <a:solidFill>
                    <a:schemeClr val="tx1"/>
                  </a:solidFill>
                </a:rPr>
                <a:t>，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所以</a:t>
              </a:r>
              <a:r>
                <a:rPr lang="en-US" altLang="zh-CN" sz="2000">
                  <a:solidFill>
                    <a:schemeClr val="tx1"/>
                  </a:solidFill>
                </a:rPr>
                <a:t>560÷40</a:t>
              </a:r>
              <a:r>
                <a:rPr lang="zh-CN" altLang="en-US" sz="2000">
                  <a:solidFill>
                    <a:schemeClr val="tx1"/>
                  </a:solidFill>
                </a:rPr>
                <a:t>也等于</a:t>
              </a:r>
              <a:r>
                <a:rPr lang="en-US" altLang="zh-CN" sz="2000">
                  <a:solidFill>
                    <a:schemeClr val="tx1"/>
                  </a:solidFill>
                </a:rPr>
                <a:t>14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</a:p>
          </p:txBody>
        </p:sp>
        <p:pic>
          <p:nvPicPr>
            <p:cNvPr id="531468" name="Picture 29" descr="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3" y="0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1469" name="Rectangle 13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252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3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3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3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46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482" name="Group 70"/>
          <p:cNvGrpSpPr>
            <a:grpSpLocks/>
          </p:cNvGrpSpPr>
          <p:nvPr/>
        </p:nvGrpSpPr>
        <p:grpSpPr bwMode="auto">
          <a:xfrm>
            <a:off x="4937125" y="549275"/>
            <a:ext cx="3954463" cy="1800225"/>
            <a:chOff x="0" y="0"/>
            <a:chExt cx="2491" cy="1134"/>
          </a:xfrm>
        </p:grpSpPr>
        <p:sp>
          <p:nvSpPr>
            <p:cNvPr id="532483" name="AutoShape 27"/>
            <p:cNvSpPr>
              <a:spLocks noChangeArrowheads="1"/>
            </p:cNvSpPr>
            <p:nvPr/>
          </p:nvSpPr>
          <p:spPr bwMode="auto">
            <a:xfrm>
              <a:off x="0" y="215"/>
              <a:ext cx="1724" cy="362"/>
            </a:xfrm>
            <a:prstGeom prst="wedgeRoundRectCallout">
              <a:avLst>
                <a:gd name="adj1" fmla="val 58005"/>
                <a:gd name="adj2" fmla="val 1712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最后别忘了验算哦！</a:t>
              </a:r>
            </a:p>
          </p:txBody>
        </p:sp>
        <p:pic>
          <p:nvPicPr>
            <p:cNvPr id="532484" name="Picture 68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7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24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04813"/>
            <a:ext cx="6615112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二、笔算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32486" name="Text Box 3973"/>
          <p:cNvSpPr txBox="1">
            <a:spLocks noChangeArrowheads="1"/>
          </p:cNvSpPr>
          <p:nvPr/>
        </p:nvSpPr>
        <p:spPr bwMode="auto">
          <a:xfrm>
            <a:off x="1555750" y="1684338"/>
            <a:ext cx="1928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145×12</a:t>
            </a:r>
            <a:r>
              <a:rPr lang="zh-CN" altLang="en-US" sz="2400"/>
              <a:t>＝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532487" name="Text Box 3973"/>
          <p:cNvSpPr txBox="1">
            <a:spLocks noChangeArrowheads="1"/>
          </p:cNvSpPr>
          <p:nvPr/>
        </p:nvSpPr>
        <p:spPr bwMode="auto">
          <a:xfrm>
            <a:off x="4699000" y="1684338"/>
            <a:ext cx="2214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884÷26</a:t>
            </a:r>
            <a:r>
              <a:rPr lang="zh-CN" altLang="en-US" sz="2400"/>
              <a:t>＝</a:t>
            </a:r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532488" name="组合 8"/>
          <p:cNvGrpSpPr>
            <a:grpSpLocks/>
          </p:cNvGrpSpPr>
          <p:nvPr/>
        </p:nvGrpSpPr>
        <p:grpSpPr bwMode="auto">
          <a:xfrm>
            <a:off x="4621213" y="2127250"/>
            <a:ext cx="1887537" cy="2330450"/>
            <a:chOff x="0" y="0"/>
            <a:chExt cx="1887538" cy="2330451"/>
          </a:xfrm>
        </p:grpSpPr>
        <p:sp>
          <p:nvSpPr>
            <p:cNvPr id="532489" name="文本框 40"/>
            <p:cNvSpPr txBox="1">
              <a:spLocks noChangeArrowheads="1"/>
            </p:cNvSpPr>
            <p:nvPr/>
          </p:nvSpPr>
          <p:spPr bwMode="auto">
            <a:xfrm>
              <a:off x="611634" y="1435100"/>
              <a:ext cx="1193800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1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0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grpSp>
          <p:nvGrpSpPr>
            <p:cNvPr id="532490" name="Group 56"/>
            <p:cNvGrpSpPr>
              <a:grpSpLocks/>
            </p:cNvGrpSpPr>
            <p:nvPr/>
          </p:nvGrpSpPr>
          <p:grpSpPr bwMode="auto">
            <a:xfrm>
              <a:off x="0" y="393700"/>
              <a:ext cx="1887538" cy="534988"/>
              <a:chOff x="0" y="0"/>
              <a:chExt cx="1189" cy="337"/>
            </a:xfrm>
          </p:grpSpPr>
          <p:pic>
            <p:nvPicPr>
              <p:cNvPr id="532491" name="图片 1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" y="29"/>
                <a:ext cx="651" cy="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32492" name="Group 55"/>
              <p:cNvGrpSpPr>
                <a:grpSpLocks/>
              </p:cNvGrpSpPr>
              <p:nvPr/>
            </p:nvGrpSpPr>
            <p:grpSpPr bwMode="auto">
              <a:xfrm>
                <a:off x="0" y="0"/>
                <a:ext cx="1189" cy="337"/>
                <a:chOff x="0" y="0"/>
                <a:chExt cx="1189" cy="337"/>
              </a:xfrm>
            </p:grpSpPr>
            <p:sp>
              <p:nvSpPr>
                <p:cNvPr id="532493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84" y="0"/>
                  <a:ext cx="805" cy="3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zh-CN" sz="2400">
                      <a:solidFill>
                        <a:schemeClr val="tx1"/>
                      </a:solidFill>
                    </a:rPr>
                    <a:t>8 8 4</a:t>
                  </a:r>
                </a:p>
              </p:txBody>
            </p:sp>
            <p:sp>
              <p:nvSpPr>
                <p:cNvPr id="53249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418" cy="3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zh-CN" sz="2400">
                      <a:solidFill>
                        <a:schemeClr val="tx1"/>
                      </a:solidFill>
                    </a:rPr>
                    <a:t>26</a:t>
                  </a:r>
                </a:p>
              </p:txBody>
            </p:sp>
          </p:grpSp>
        </p:grpSp>
        <p:sp>
          <p:nvSpPr>
            <p:cNvPr id="532495" name="文本框 24"/>
            <p:cNvSpPr txBox="1">
              <a:spLocks noChangeArrowheads="1"/>
            </p:cNvSpPr>
            <p:nvPr/>
          </p:nvSpPr>
          <p:spPr bwMode="auto">
            <a:xfrm>
              <a:off x="854522" y="0"/>
              <a:ext cx="785813" cy="534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3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2496" name="文本框 25"/>
            <p:cNvSpPr txBox="1">
              <a:spLocks noChangeArrowheads="1"/>
            </p:cNvSpPr>
            <p:nvPr/>
          </p:nvSpPr>
          <p:spPr bwMode="auto">
            <a:xfrm>
              <a:off x="611634" y="730250"/>
              <a:ext cx="852488" cy="534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7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8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2497" name="文本框 40"/>
            <p:cNvSpPr txBox="1">
              <a:spLocks noChangeArrowheads="1"/>
            </p:cNvSpPr>
            <p:nvPr/>
          </p:nvSpPr>
          <p:spPr bwMode="auto">
            <a:xfrm>
              <a:off x="600522" y="1112838"/>
              <a:ext cx="1193800" cy="534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1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0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2498" name="直接连接符 52"/>
            <p:cNvCxnSpPr>
              <a:cxnSpLocks noChangeShapeType="1"/>
            </p:cNvCxnSpPr>
            <p:nvPr/>
          </p:nvCxnSpPr>
          <p:spPr bwMode="auto">
            <a:xfrm>
              <a:off x="565597" y="1879600"/>
              <a:ext cx="1008000" cy="158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2499" name="文本框 45"/>
            <p:cNvSpPr txBox="1">
              <a:spLocks noChangeArrowheads="1"/>
            </p:cNvSpPr>
            <p:nvPr/>
          </p:nvSpPr>
          <p:spPr bwMode="auto">
            <a:xfrm>
              <a:off x="1125984" y="1795463"/>
              <a:ext cx="576263" cy="534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0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2500" name="直接连接符 45"/>
            <p:cNvCxnSpPr>
              <a:cxnSpLocks noChangeShapeType="1"/>
            </p:cNvCxnSpPr>
            <p:nvPr/>
          </p:nvCxnSpPr>
          <p:spPr bwMode="auto">
            <a:xfrm>
              <a:off x="565597" y="1193800"/>
              <a:ext cx="1008000" cy="158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32501" name="文本框 24"/>
          <p:cNvSpPr txBox="1">
            <a:spLocks noChangeArrowheads="1"/>
          </p:cNvSpPr>
          <p:nvPr/>
        </p:nvSpPr>
        <p:spPr bwMode="auto">
          <a:xfrm>
            <a:off x="6167438" y="1619250"/>
            <a:ext cx="78581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  <a:latin typeface="Arial" pitchFamily="34" charset="0"/>
              </a:rPr>
              <a:t>34</a:t>
            </a:r>
            <a:endParaRPr lang="zh-CN" altLang="en-US" sz="2400">
              <a:solidFill>
                <a:srgbClr val="FF0000"/>
              </a:solidFill>
              <a:latin typeface="Arial" pitchFamily="34" charset="0"/>
            </a:endParaRPr>
          </a:p>
        </p:txBody>
      </p:sp>
      <p:grpSp>
        <p:nvGrpSpPr>
          <p:cNvPr id="532502" name="组合 7"/>
          <p:cNvGrpSpPr>
            <a:grpSpLocks/>
          </p:cNvGrpSpPr>
          <p:nvPr/>
        </p:nvGrpSpPr>
        <p:grpSpPr bwMode="auto">
          <a:xfrm>
            <a:off x="1631950" y="2130425"/>
            <a:ext cx="1590675" cy="2098675"/>
            <a:chOff x="0" y="0"/>
            <a:chExt cx="1590675" cy="2097631"/>
          </a:xfrm>
        </p:grpSpPr>
        <p:sp>
          <p:nvSpPr>
            <p:cNvPr id="532503" name="文本框 20"/>
            <p:cNvSpPr txBox="1">
              <a:spLocks noChangeArrowheads="1"/>
            </p:cNvSpPr>
            <p:nvPr/>
          </p:nvSpPr>
          <p:spPr bwMode="auto">
            <a:xfrm>
              <a:off x="376238" y="819150"/>
              <a:ext cx="121443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2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9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0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2504" name="文本框 20"/>
            <p:cNvSpPr txBox="1">
              <a:spLocks noChangeArrowheads="1"/>
            </p:cNvSpPr>
            <p:nvPr/>
          </p:nvSpPr>
          <p:spPr bwMode="auto">
            <a:xfrm>
              <a:off x="366713" y="0"/>
              <a:ext cx="121443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1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5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2505" name="文本框 24"/>
            <p:cNvSpPr txBox="1">
              <a:spLocks noChangeArrowheads="1"/>
            </p:cNvSpPr>
            <p:nvPr/>
          </p:nvSpPr>
          <p:spPr bwMode="auto">
            <a:xfrm>
              <a:off x="614363" y="357187"/>
              <a:ext cx="785812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1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2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2506" name="直接连接符 70"/>
            <p:cNvCxnSpPr>
              <a:cxnSpLocks noChangeShapeType="1"/>
            </p:cNvCxnSpPr>
            <p:nvPr/>
          </p:nvCxnSpPr>
          <p:spPr bwMode="auto">
            <a:xfrm>
              <a:off x="109538" y="857331"/>
              <a:ext cx="1152000" cy="158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2507" name="文本框 45"/>
            <p:cNvSpPr txBox="1">
              <a:spLocks noChangeArrowheads="1"/>
            </p:cNvSpPr>
            <p:nvPr/>
          </p:nvSpPr>
          <p:spPr bwMode="auto">
            <a:xfrm>
              <a:off x="0" y="357187"/>
              <a:ext cx="57626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Arial" pitchFamily="34" charset="0"/>
                </a:rPr>
                <a:t>×</a:t>
              </a:r>
              <a:endParaRPr lang="zh-CN" altLang="en-US" sz="2400">
                <a:latin typeface="Arial" pitchFamily="34" charset="0"/>
              </a:endParaRPr>
            </a:p>
          </p:txBody>
        </p:sp>
        <p:sp>
          <p:nvSpPr>
            <p:cNvPr id="532508" name="文本框 20"/>
            <p:cNvSpPr txBox="1">
              <a:spLocks noChangeArrowheads="1"/>
            </p:cNvSpPr>
            <p:nvPr/>
          </p:nvSpPr>
          <p:spPr bwMode="auto">
            <a:xfrm>
              <a:off x="119063" y="1143000"/>
              <a:ext cx="121443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1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5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2509" name="文本框 20"/>
            <p:cNvSpPr txBox="1">
              <a:spLocks noChangeArrowheads="1"/>
            </p:cNvSpPr>
            <p:nvPr/>
          </p:nvSpPr>
          <p:spPr bwMode="auto">
            <a:xfrm>
              <a:off x="119063" y="1562100"/>
              <a:ext cx="1357312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1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7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0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2510" name="直接连接符 74"/>
            <p:cNvCxnSpPr>
              <a:cxnSpLocks noChangeShapeType="1"/>
            </p:cNvCxnSpPr>
            <p:nvPr/>
          </p:nvCxnSpPr>
          <p:spPr bwMode="auto">
            <a:xfrm>
              <a:off x="109538" y="1605117"/>
              <a:ext cx="1152000" cy="158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32511" name="文本框 20"/>
          <p:cNvSpPr txBox="1">
            <a:spLocks noChangeArrowheads="1"/>
          </p:cNvSpPr>
          <p:nvPr/>
        </p:nvSpPr>
        <p:spPr bwMode="auto">
          <a:xfrm>
            <a:off x="3036888" y="1619250"/>
            <a:ext cx="135731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  <a:latin typeface="Arial" pitchFamily="34" charset="0"/>
              </a:rPr>
              <a:t>1740</a:t>
            </a:r>
            <a:endParaRPr lang="zh-CN" altLang="en-US" sz="2400">
              <a:solidFill>
                <a:srgbClr val="FF0000"/>
              </a:solidFill>
              <a:latin typeface="Arial" pitchFamily="34" charset="0"/>
            </a:endParaRPr>
          </a:p>
        </p:txBody>
      </p:sp>
      <p:grpSp>
        <p:nvGrpSpPr>
          <p:cNvPr id="532512" name="Group 32"/>
          <p:cNvGrpSpPr>
            <a:grpSpLocks/>
          </p:cNvGrpSpPr>
          <p:nvPr/>
        </p:nvGrpSpPr>
        <p:grpSpPr bwMode="auto">
          <a:xfrm>
            <a:off x="3097213" y="549275"/>
            <a:ext cx="5795962" cy="1816100"/>
            <a:chOff x="0" y="0"/>
            <a:chExt cx="3651" cy="1144"/>
          </a:xfrm>
        </p:grpSpPr>
        <p:sp>
          <p:nvSpPr>
            <p:cNvPr id="532513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893" cy="645"/>
            </a:xfrm>
            <a:prstGeom prst="wedgeRoundRectCallout">
              <a:avLst>
                <a:gd name="adj1" fmla="val 53870"/>
                <a:gd name="adj2" fmla="val -503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列竖式计算下面两道题，再和同桌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说一说这样的乘、除法怎样计算。</a:t>
              </a:r>
            </a:p>
          </p:txBody>
        </p:sp>
        <p:pic>
          <p:nvPicPr>
            <p:cNvPr id="532514" name="Picture 48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517" y="1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515" name="Group 62"/>
          <p:cNvGrpSpPr>
            <a:grpSpLocks/>
          </p:cNvGrpSpPr>
          <p:nvPr/>
        </p:nvGrpSpPr>
        <p:grpSpPr bwMode="auto">
          <a:xfrm>
            <a:off x="250825" y="4435475"/>
            <a:ext cx="7907338" cy="1801813"/>
            <a:chOff x="0" y="0"/>
            <a:chExt cx="4981" cy="1135"/>
          </a:xfrm>
        </p:grpSpPr>
        <p:sp>
          <p:nvSpPr>
            <p:cNvPr id="532516" name="AutoShape 27"/>
            <p:cNvSpPr>
              <a:spLocks noChangeArrowheads="1"/>
            </p:cNvSpPr>
            <p:nvPr/>
          </p:nvSpPr>
          <p:spPr bwMode="auto">
            <a:xfrm>
              <a:off x="817" y="46"/>
              <a:ext cx="4164" cy="816"/>
            </a:xfrm>
            <a:prstGeom prst="wedgeRoundRectCallout">
              <a:avLst>
                <a:gd name="adj1" fmla="val -53287"/>
                <a:gd name="adj2" fmla="val -637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三位数乘两位数的计算方法和我们三年级学的两位数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乘两位数的计算方法相同，都是用第二个因数每一位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上的数分别乘第一个因数，再把所得的积相加。</a:t>
              </a:r>
            </a:p>
          </p:txBody>
        </p:sp>
        <p:pic>
          <p:nvPicPr>
            <p:cNvPr id="532517" name="Picture 61" descr="1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518" name="Group 66"/>
          <p:cNvGrpSpPr>
            <a:grpSpLocks/>
          </p:cNvGrpSpPr>
          <p:nvPr/>
        </p:nvGrpSpPr>
        <p:grpSpPr bwMode="auto">
          <a:xfrm>
            <a:off x="1095375" y="4438650"/>
            <a:ext cx="7940675" cy="2230438"/>
            <a:chOff x="0" y="0"/>
            <a:chExt cx="5002" cy="1405"/>
          </a:xfrm>
        </p:grpSpPr>
        <p:pic>
          <p:nvPicPr>
            <p:cNvPr id="532519" name="Picture 64" descr="3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" y="272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2520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3959" cy="1315"/>
            </a:xfrm>
            <a:prstGeom prst="wedgeRoundRectCallout">
              <a:avLst>
                <a:gd name="adj1" fmla="val 55708"/>
                <a:gd name="adj2" fmla="val -809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除数是两位数的除法的计算方法是：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1. </a:t>
              </a:r>
              <a:r>
                <a:rPr lang="zh-CN" altLang="en-US" sz="2000">
                  <a:solidFill>
                    <a:schemeClr val="tx1"/>
                  </a:solidFill>
                </a:rPr>
                <a:t>从被除数的高位除起，先用除数试除被除数的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    前两位数，如果它比除数小，再试除前三位数。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2. </a:t>
              </a:r>
              <a:r>
                <a:rPr lang="zh-CN" altLang="en-US" sz="2000">
                  <a:solidFill>
                    <a:schemeClr val="tx1"/>
                  </a:solidFill>
                </a:rPr>
                <a:t>除到被除数的哪一位，就在那一位上面写商。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3. </a:t>
              </a:r>
              <a:r>
                <a:rPr lang="zh-CN" altLang="en-US" sz="2000">
                  <a:solidFill>
                    <a:schemeClr val="tx1"/>
                  </a:solidFill>
                </a:rPr>
                <a:t>求出每一位商，余下的数必须比除数小。</a:t>
              </a:r>
            </a:p>
          </p:txBody>
        </p:sp>
      </p:grpSp>
      <p:sp>
        <p:nvSpPr>
          <p:cNvPr id="532521" name="Rectangle 41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148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32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2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3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3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3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32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53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486" grpId="0" autoUpdateAnimBg="0"/>
      <p:bldP spid="532487" grpId="0" autoUpdateAnimBg="0"/>
      <p:bldP spid="532501" grpId="0" autoUpdateAnimBg="0"/>
      <p:bldP spid="53251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椭圆 24"/>
          <p:cNvSpPr>
            <a:spLocks noChangeArrowheads="1"/>
          </p:cNvSpPr>
          <p:nvPr/>
        </p:nvSpPr>
        <p:spPr bwMode="auto">
          <a:xfrm>
            <a:off x="7508875" y="2017713"/>
            <a:ext cx="360363" cy="360362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2400">
              <a:solidFill>
                <a:schemeClr val="tx1"/>
              </a:solidFill>
              <a:latin typeface="楷体_GB2312" pitchFamily="1" charset="-122"/>
            </a:endParaRPr>
          </a:p>
        </p:txBody>
      </p:sp>
      <p:grpSp>
        <p:nvGrpSpPr>
          <p:cNvPr id="533507" name="组合 62"/>
          <p:cNvGrpSpPr>
            <a:grpSpLocks/>
          </p:cNvGrpSpPr>
          <p:nvPr/>
        </p:nvGrpSpPr>
        <p:grpSpPr bwMode="auto">
          <a:xfrm>
            <a:off x="6372225" y="1944688"/>
            <a:ext cx="1916113" cy="1735137"/>
            <a:chOff x="0" y="0"/>
            <a:chExt cx="1916113" cy="1735681"/>
          </a:xfrm>
        </p:grpSpPr>
        <p:sp>
          <p:nvSpPr>
            <p:cNvPr id="533508" name="Text Box 29"/>
            <p:cNvSpPr txBox="1">
              <a:spLocks noChangeArrowheads="1"/>
            </p:cNvSpPr>
            <p:nvPr/>
          </p:nvSpPr>
          <p:spPr bwMode="auto">
            <a:xfrm>
              <a:off x="0" y="444725"/>
              <a:ext cx="663575" cy="5355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68</a:t>
              </a:r>
            </a:p>
          </p:txBody>
        </p:sp>
        <p:sp>
          <p:nvSpPr>
            <p:cNvPr id="533509" name="Text Box 30"/>
            <p:cNvSpPr txBox="1">
              <a:spLocks noChangeArrowheads="1"/>
            </p:cNvSpPr>
            <p:nvPr/>
          </p:nvSpPr>
          <p:spPr bwMode="auto">
            <a:xfrm>
              <a:off x="638175" y="444725"/>
              <a:ext cx="1277938" cy="5355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4 0 8</a:t>
              </a:r>
            </a:p>
          </p:txBody>
        </p:sp>
        <p:sp>
          <p:nvSpPr>
            <p:cNvPr id="533510" name="文本框 25"/>
            <p:cNvSpPr txBox="1">
              <a:spLocks noChangeArrowheads="1"/>
            </p:cNvSpPr>
            <p:nvPr/>
          </p:nvSpPr>
          <p:spPr bwMode="auto">
            <a:xfrm>
              <a:off x="649288" y="787400"/>
              <a:ext cx="1084262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3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r>
                <a:rPr lang="en-US" altLang="zh-CN" sz="20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0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3511" name="直接连接符 45"/>
            <p:cNvCxnSpPr>
              <a:cxnSpLocks noChangeShapeType="1"/>
            </p:cNvCxnSpPr>
            <p:nvPr/>
          </p:nvCxnSpPr>
          <p:spPr bwMode="auto">
            <a:xfrm>
              <a:off x="593725" y="1260475"/>
              <a:ext cx="1008000" cy="1587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3512" name="文本框 25"/>
            <p:cNvSpPr txBox="1">
              <a:spLocks noChangeArrowheads="1"/>
            </p:cNvSpPr>
            <p:nvPr/>
          </p:nvSpPr>
          <p:spPr bwMode="auto">
            <a:xfrm>
              <a:off x="903288" y="1200150"/>
              <a:ext cx="85248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6</a:t>
              </a:r>
              <a:r>
                <a:rPr lang="en-US" altLang="zh-CN" sz="20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8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pic>
          <p:nvPicPr>
            <p:cNvPr id="533513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681" y="455810"/>
              <a:ext cx="1033462" cy="452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3514" name="文本框 24"/>
            <p:cNvSpPr txBox="1">
              <a:spLocks noChangeArrowheads="1"/>
            </p:cNvSpPr>
            <p:nvPr/>
          </p:nvSpPr>
          <p:spPr bwMode="auto">
            <a:xfrm>
              <a:off x="898525" y="0"/>
              <a:ext cx="78581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   5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533515" name="组合 77"/>
          <p:cNvGrpSpPr>
            <a:grpSpLocks/>
          </p:cNvGrpSpPr>
          <p:nvPr/>
        </p:nvGrpSpPr>
        <p:grpSpPr bwMode="auto">
          <a:xfrm>
            <a:off x="2647950" y="2001838"/>
            <a:ext cx="1571625" cy="2039937"/>
            <a:chOff x="0" y="0"/>
            <a:chExt cx="1571636" cy="2040304"/>
          </a:xfrm>
        </p:grpSpPr>
        <p:sp>
          <p:nvSpPr>
            <p:cNvPr id="533516" name="文本框 20"/>
            <p:cNvSpPr txBox="1">
              <a:spLocks noChangeArrowheads="1"/>
            </p:cNvSpPr>
            <p:nvPr/>
          </p:nvSpPr>
          <p:spPr bwMode="auto">
            <a:xfrm>
              <a:off x="100014" y="1504820"/>
              <a:ext cx="1357321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3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5 </a:t>
              </a:r>
              <a:r>
                <a:rPr lang="zh-CN" altLang="en-US" sz="5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0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8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3517" name="文本框 20"/>
            <p:cNvSpPr txBox="1">
              <a:spLocks noChangeArrowheads="1"/>
            </p:cNvSpPr>
            <p:nvPr/>
          </p:nvSpPr>
          <p:spPr bwMode="auto">
            <a:xfrm>
              <a:off x="357191" y="800031"/>
              <a:ext cx="1214445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6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4 8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3518" name="文本框 20"/>
            <p:cNvSpPr txBox="1">
              <a:spLocks noChangeArrowheads="1"/>
            </p:cNvSpPr>
            <p:nvPr/>
          </p:nvSpPr>
          <p:spPr bwMode="auto">
            <a:xfrm>
              <a:off x="357191" y="0"/>
              <a:ext cx="1214445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1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3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3519" name="文本框 24"/>
            <p:cNvSpPr txBox="1">
              <a:spLocks noChangeArrowheads="1"/>
            </p:cNvSpPr>
            <p:nvPr/>
          </p:nvSpPr>
          <p:spPr bwMode="auto">
            <a:xfrm>
              <a:off x="614367" y="338108"/>
              <a:ext cx="785817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2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6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3520" name="直接连接符 70"/>
            <p:cNvCxnSpPr>
              <a:cxnSpLocks noChangeShapeType="1"/>
            </p:cNvCxnSpPr>
            <p:nvPr/>
          </p:nvCxnSpPr>
          <p:spPr bwMode="auto">
            <a:xfrm>
              <a:off x="71439" y="838208"/>
              <a:ext cx="1224009" cy="158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3521" name="文本框 45"/>
            <p:cNvSpPr txBox="1">
              <a:spLocks noChangeArrowheads="1"/>
            </p:cNvSpPr>
            <p:nvPr/>
          </p:nvSpPr>
          <p:spPr bwMode="auto">
            <a:xfrm>
              <a:off x="0" y="338108"/>
              <a:ext cx="576267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Arial" pitchFamily="34" charset="0"/>
                </a:rPr>
                <a:t>×</a:t>
              </a:r>
              <a:endParaRPr lang="zh-CN" altLang="en-US" sz="2400">
                <a:latin typeface="Arial" pitchFamily="34" charset="0"/>
              </a:endParaRPr>
            </a:p>
          </p:txBody>
        </p:sp>
        <p:sp>
          <p:nvSpPr>
            <p:cNvPr id="533522" name="文本框 20"/>
            <p:cNvSpPr txBox="1">
              <a:spLocks noChangeArrowheads="1"/>
            </p:cNvSpPr>
            <p:nvPr/>
          </p:nvSpPr>
          <p:spPr bwMode="auto">
            <a:xfrm>
              <a:off x="109539" y="1114329"/>
              <a:ext cx="1214445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2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8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zh-CN" altLang="en-US" sz="5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6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3523" name="直接连接符 74"/>
            <p:cNvCxnSpPr>
              <a:cxnSpLocks noChangeShapeType="1"/>
            </p:cNvCxnSpPr>
            <p:nvPr/>
          </p:nvCxnSpPr>
          <p:spPr bwMode="auto">
            <a:xfrm>
              <a:off x="71439" y="1576405"/>
              <a:ext cx="1224009" cy="158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33524" name="组合 77"/>
          <p:cNvGrpSpPr>
            <a:grpSpLocks/>
          </p:cNvGrpSpPr>
          <p:nvPr/>
        </p:nvGrpSpPr>
        <p:grpSpPr bwMode="auto">
          <a:xfrm>
            <a:off x="503238" y="1992313"/>
            <a:ext cx="1571625" cy="2049462"/>
            <a:chOff x="0" y="0"/>
            <a:chExt cx="1571636" cy="2049829"/>
          </a:xfrm>
        </p:grpSpPr>
        <p:sp>
          <p:nvSpPr>
            <p:cNvPr id="533525" name="文本框 20"/>
            <p:cNvSpPr txBox="1">
              <a:spLocks noChangeArrowheads="1"/>
            </p:cNvSpPr>
            <p:nvPr/>
          </p:nvSpPr>
          <p:spPr bwMode="auto">
            <a:xfrm>
              <a:off x="109538" y="1514345"/>
              <a:ext cx="1357323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  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7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6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3526" name="文本框 20"/>
            <p:cNvSpPr txBox="1">
              <a:spLocks noChangeArrowheads="1"/>
            </p:cNvSpPr>
            <p:nvPr/>
          </p:nvSpPr>
          <p:spPr bwMode="auto">
            <a:xfrm>
              <a:off x="357189" y="800031"/>
              <a:ext cx="1214447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  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8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3527" name="文本框 20"/>
            <p:cNvSpPr txBox="1">
              <a:spLocks noChangeArrowheads="1"/>
            </p:cNvSpPr>
            <p:nvPr/>
          </p:nvSpPr>
          <p:spPr bwMode="auto">
            <a:xfrm>
              <a:off x="357189" y="0"/>
              <a:ext cx="1214447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   3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3528" name="文本框 24"/>
            <p:cNvSpPr txBox="1">
              <a:spLocks noChangeArrowheads="1"/>
            </p:cNvSpPr>
            <p:nvPr/>
          </p:nvSpPr>
          <p:spPr bwMode="auto">
            <a:xfrm>
              <a:off x="604841" y="338108"/>
              <a:ext cx="785819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2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1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3529" name="直接连接符 70"/>
            <p:cNvCxnSpPr>
              <a:cxnSpLocks noChangeShapeType="1"/>
            </p:cNvCxnSpPr>
            <p:nvPr/>
          </p:nvCxnSpPr>
          <p:spPr bwMode="auto">
            <a:xfrm>
              <a:off x="71439" y="838208"/>
              <a:ext cx="1224009" cy="158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3530" name="文本框 45"/>
            <p:cNvSpPr txBox="1">
              <a:spLocks noChangeArrowheads="1"/>
            </p:cNvSpPr>
            <p:nvPr/>
          </p:nvSpPr>
          <p:spPr bwMode="auto">
            <a:xfrm>
              <a:off x="0" y="338108"/>
              <a:ext cx="576266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Arial" pitchFamily="34" charset="0"/>
                </a:rPr>
                <a:t>×</a:t>
              </a:r>
              <a:endParaRPr lang="zh-CN" altLang="en-US" sz="2400">
                <a:latin typeface="Arial" pitchFamily="34" charset="0"/>
              </a:endParaRPr>
            </a:p>
          </p:txBody>
        </p:sp>
        <p:sp>
          <p:nvSpPr>
            <p:cNvPr id="533531" name="文本框 20"/>
            <p:cNvSpPr txBox="1">
              <a:spLocks noChangeArrowheads="1"/>
            </p:cNvSpPr>
            <p:nvPr/>
          </p:nvSpPr>
          <p:spPr bwMode="auto">
            <a:xfrm>
              <a:off x="109538" y="1123853"/>
              <a:ext cx="1214447" cy="535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   6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8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3532" name="直接连接符 74"/>
            <p:cNvCxnSpPr>
              <a:cxnSpLocks noChangeShapeType="1"/>
            </p:cNvCxnSpPr>
            <p:nvPr/>
          </p:nvCxnSpPr>
          <p:spPr bwMode="auto">
            <a:xfrm>
              <a:off x="71439" y="1576405"/>
              <a:ext cx="1224009" cy="158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33533" name="椭圆 8"/>
          <p:cNvSpPr>
            <a:spLocks noChangeArrowheads="1"/>
          </p:cNvSpPr>
          <p:nvPr/>
        </p:nvSpPr>
        <p:spPr bwMode="auto">
          <a:xfrm>
            <a:off x="1057275" y="2862263"/>
            <a:ext cx="731838" cy="385762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24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33534" name="Rectangle 51"/>
          <p:cNvSpPr>
            <a:spLocks noChangeArrowheads="1"/>
          </p:cNvSpPr>
          <p:nvPr/>
        </p:nvSpPr>
        <p:spPr bwMode="auto">
          <a:xfrm>
            <a:off x="395288" y="4103688"/>
            <a:ext cx="1785937" cy="1089025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应是</a:t>
            </a:r>
            <a:r>
              <a:rPr lang="en-US" altLang="zh-CN" sz="1800">
                <a:solidFill>
                  <a:schemeClr val="tx1"/>
                </a:solidFill>
              </a:rPr>
              <a:t>34</a:t>
            </a:r>
            <a:r>
              <a:rPr lang="en-US" altLang="zh-CN" sz="1800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 sz="1800">
                <a:solidFill>
                  <a:schemeClr val="tx1"/>
                </a:solidFill>
              </a:rPr>
              <a:t>1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的</a:t>
            </a:r>
            <a:endParaRPr lang="en-US" altLang="zh-CN" sz="18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积，而不是</a:t>
            </a:r>
            <a:endParaRPr lang="en-US" altLang="zh-CN" sz="18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21</a:t>
            </a:r>
            <a:r>
              <a:rPr lang="en-US" altLang="zh-CN" sz="1800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 sz="1800">
                <a:solidFill>
                  <a:schemeClr val="tx1"/>
                </a:solidFill>
              </a:rPr>
              <a:t>4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的积。</a:t>
            </a:r>
          </a:p>
        </p:txBody>
      </p:sp>
      <p:cxnSp>
        <p:nvCxnSpPr>
          <p:cNvPr id="533535" name="直接箭头连接符 12"/>
          <p:cNvCxnSpPr>
            <a:cxnSpLocks noChangeShapeType="1"/>
          </p:cNvCxnSpPr>
          <p:nvPr/>
        </p:nvCxnSpPr>
        <p:spPr bwMode="auto">
          <a:xfrm flipH="1">
            <a:off x="1401763" y="3257550"/>
            <a:ext cx="1587" cy="828675"/>
          </a:xfrm>
          <a:prstGeom prst="straightConnector1">
            <a:avLst/>
          </a:prstGeom>
          <a:noFill/>
          <a:ln w="28575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3536" name="椭圆 13"/>
          <p:cNvSpPr>
            <a:spLocks noChangeArrowheads="1"/>
          </p:cNvSpPr>
          <p:nvPr/>
        </p:nvSpPr>
        <p:spPr bwMode="auto">
          <a:xfrm>
            <a:off x="2971800" y="2862263"/>
            <a:ext cx="952500" cy="395287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24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33537" name="Rectangle 51"/>
          <p:cNvSpPr>
            <a:spLocks noChangeArrowheads="1"/>
          </p:cNvSpPr>
          <p:nvPr/>
        </p:nvSpPr>
        <p:spPr bwMode="auto">
          <a:xfrm>
            <a:off x="2325688" y="4103688"/>
            <a:ext cx="1785937" cy="75565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十位和百位</a:t>
            </a:r>
            <a:endParaRPr lang="en-US" altLang="zh-CN" sz="18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没加进位数。</a:t>
            </a:r>
          </a:p>
        </p:txBody>
      </p:sp>
      <p:cxnSp>
        <p:nvCxnSpPr>
          <p:cNvPr id="533538" name="直接箭头连接符 15"/>
          <p:cNvCxnSpPr>
            <a:cxnSpLocks noChangeShapeType="1"/>
          </p:cNvCxnSpPr>
          <p:nvPr/>
        </p:nvCxnSpPr>
        <p:spPr bwMode="auto">
          <a:xfrm flipH="1">
            <a:off x="3311525" y="3257550"/>
            <a:ext cx="0" cy="828675"/>
          </a:xfrm>
          <a:prstGeom prst="straightConnector1">
            <a:avLst/>
          </a:prstGeom>
          <a:noFill/>
          <a:ln w="28575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3539" name="椭圆 16"/>
          <p:cNvSpPr>
            <a:spLocks noChangeArrowheads="1"/>
          </p:cNvSpPr>
          <p:nvPr/>
        </p:nvSpPr>
        <p:spPr bwMode="auto">
          <a:xfrm>
            <a:off x="5395913" y="2020888"/>
            <a:ext cx="360362" cy="360362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24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33540" name="Rectangle 51"/>
          <p:cNvSpPr>
            <a:spLocks noChangeArrowheads="1"/>
          </p:cNvSpPr>
          <p:nvPr/>
        </p:nvSpPr>
        <p:spPr bwMode="auto">
          <a:xfrm>
            <a:off x="4257675" y="4103688"/>
            <a:ext cx="2289175" cy="757237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前两位不够除，</a:t>
            </a:r>
            <a:endParaRPr lang="en-US" altLang="zh-CN" sz="18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商应写在个位上。</a:t>
            </a:r>
          </a:p>
        </p:txBody>
      </p:sp>
      <p:sp>
        <p:nvSpPr>
          <p:cNvPr id="533541" name="椭圆 20"/>
          <p:cNvSpPr>
            <a:spLocks noChangeArrowheads="1"/>
          </p:cNvSpPr>
          <p:nvPr/>
        </p:nvSpPr>
        <p:spPr bwMode="auto">
          <a:xfrm>
            <a:off x="7280275" y="3213100"/>
            <a:ext cx="600075" cy="354013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24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33542" name="Rectangle 51"/>
          <p:cNvSpPr>
            <a:spLocks noChangeArrowheads="1"/>
          </p:cNvSpPr>
          <p:nvPr/>
        </p:nvSpPr>
        <p:spPr bwMode="auto">
          <a:xfrm>
            <a:off x="6691313" y="4103688"/>
            <a:ext cx="2174875" cy="75565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余数等于除数，</a:t>
            </a:r>
            <a:endParaRPr lang="en-US" altLang="zh-CN" sz="18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商小了，应商</a:t>
            </a:r>
            <a:r>
              <a:rPr lang="en-US" altLang="zh-CN" sz="1800">
                <a:solidFill>
                  <a:schemeClr val="tx1"/>
                </a:solidFill>
              </a:rPr>
              <a:t>6</a:t>
            </a:r>
            <a:r>
              <a:rPr lang="zh-CN" altLang="en-US" sz="1800">
                <a:solidFill>
                  <a:schemeClr val="tx1"/>
                </a:solidFill>
                <a:latin typeface="楷体_GB2312" pitchFamily="1" charset="-122"/>
              </a:rPr>
              <a:t>。</a:t>
            </a:r>
          </a:p>
        </p:txBody>
      </p:sp>
      <p:cxnSp>
        <p:nvCxnSpPr>
          <p:cNvPr id="533543" name="直接箭头连接符 22"/>
          <p:cNvCxnSpPr>
            <a:cxnSpLocks noChangeShapeType="1"/>
          </p:cNvCxnSpPr>
          <p:nvPr/>
        </p:nvCxnSpPr>
        <p:spPr bwMode="auto">
          <a:xfrm>
            <a:off x="7596188" y="3581400"/>
            <a:ext cx="0" cy="504825"/>
          </a:xfrm>
          <a:prstGeom prst="straightConnector1">
            <a:avLst/>
          </a:prstGeom>
          <a:noFill/>
          <a:ln w="28575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3544" name="Rectangle 36"/>
          <p:cNvSpPr>
            <a:spLocks noChangeArrowheads="1"/>
          </p:cNvSpPr>
          <p:nvPr/>
        </p:nvSpPr>
        <p:spPr bwMode="auto">
          <a:xfrm>
            <a:off x="385763" y="1479550"/>
            <a:ext cx="907256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zh-CN" altLang="en-US" sz="2400"/>
              <a:t>先想一想笔算乘、除法应注意什么，再分析下面题的错误原因。</a:t>
            </a:r>
          </a:p>
        </p:txBody>
      </p:sp>
      <p:grpSp>
        <p:nvGrpSpPr>
          <p:cNvPr id="533545" name="Group 76"/>
          <p:cNvGrpSpPr>
            <a:grpSpLocks/>
          </p:cNvGrpSpPr>
          <p:nvPr/>
        </p:nvGrpSpPr>
        <p:grpSpPr bwMode="auto">
          <a:xfrm>
            <a:off x="1009650" y="5078413"/>
            <a:ext cx="7961313" cy="1728787"/>
            <a:chOff x="0" y="0"/>
            <a:chExt cx="5015" cy="1089"/>
          </a:xfrm>
        </p:grpSpPr>
        <p:sp>
          <p:nvSpPr>
            <p:cNvPr id="533546" name="AutoShape 27"/>
            <p:cNvSpPr>
              <a:spLocks noChangeArrowheads="1"/>
            </p:cNvSpPr>
            <p:nvPr/>
          </p:nvSpPr>
          <p:spPr bwMode="auto">
            <a:xfrm>
              <a:off x="0" y="53"/>
              <a:ext cx="3913" cy="983"/>
            </a:xfrm>
            <a:prstGeom prst="wedgeRoundRectCallout">
              <a:avLst>
                <a:gd name="adj1" fmla="val 54736"/>
                <a:gd name="adj2" fmla="val -799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  <a:latin typeface="楷体_GB2312" pitchFamily="1" charset="-122"/>
                </a:rPr>
                <a:t>同学们，看来我们在计算乘法时，要注意用第二个因数</a:t>
              </a:r>
              <a:endParaRPr lang="en-US" altLang="zh-CN" sz="18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  <a:latin typeface="楷体_GB2312" pitchFamily="1" charset="-122"/>
                </a:rPr>
                <a:t>每一位上的数分别去乘第一个因数，而且别忘了加进位</a:t>
              </a:r>
              <a:endParaRPr lang="en-US" altLang="zh-CN" sz="18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  <a:latin typeface="楷体_GB2312" pitchFamily="1" charset="-122"/>
                </a:rPr>
                <a:t>数。在做除法时，如果被除数的前两位数比除数小，要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  <a:latin typeface="楷体_GB2312" pitchFamily="1" charset="-122"/>
                </a:rPr>
                <a:t>试除前三位数，除到最后时别忘了余数一定要比除数小。</a:t>
              </a:r>
            </a:p>
          </p:txBody>
        </p:sp>
        <p:pic>
          <p:nvPicPr>
            <p:cNvPr id="533547" name="Picture 75" descr="4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926" y="0"/>
              <a:ext cx="1089" cy="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3548" name="组合 60"/>
          <p:cNvGrpSpPr>
            <a:grpSpLocks/>
          </p:cNvGrpSpPr>
          <p:nvPr/>
        </p:nvGrpSpPr>
        <p:grpSpPr bwMode="auto">
          <a:xfrm>
            <a:off x="4502150" y="1936750"/>
            <a:ext cx="1984375" cy="1754188"/>
            <a:chOff x="0" y="0"/>
            <a:chExt cx="1984376" cy="1754188"/>
          </a:xfrm>
        </p:grpSpPr>
        <p:sp>
          <p:nvSpPr>
            <p:cNvPr id="533549" name="文本框 24"/>
            <p:cNvSpPr txBox="1">
              <a:spLocks noChangeArrowheads="1"/>
            </p:cNvSpPr>
            <p:nvPr/>
          </p:nvSpPr>
          <p:spPr bwMode="auto">
            <a:xfrm>
              <a:off x="893763" y="0"/>
              <a:ext cx="785813" cy="534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4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33550" name="文本框 25"/>
            <p:cNvSpPr txBox="1">
              <a:spLocks noChangeArrowheads="1"/>
            </p:cNvSpPr>
            <p:nvPr/>
          </p:nvSpPr>
          <p:spPr bwMode="auto">
            <a:xfrm>
              <a:off x="630238" y="787400"/>
              <a:ext cx="852488" cy="534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3</a:t>
              </a: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zh-CN" altLang="en-US" sz="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6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cxnSp>
          <p:nvCxnSpPr>
            <p:cNvPr id="533551" name="直接连接符 45"/>
            <p:cNvCxnSpPr>
              <a:cxnSpLocks noChangeShapeType="1"/>
            </p:cNvCxnSpPr>
            <p:nvPr/>
          </p:nvCxnSpPr>
          <p:spPr bwMode="auto">
            <a:xfrm>
              <a:off x="593725" y="1289050"/>
              <a:ext cx="1008000" cy="158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3552" name="文本框 25"/>
            <p:cNvSpPr txBox="1">
              <a:spLocks noChangeArrowheads="1"/>
            </p:cNvSpPr>
            <p:nvPr/>
          </p:nvSpPr>
          <p:spPr bwMode="auto">
            <a:xfrm>
              <a:off x="1131888" y="1219200"/>
              <a:ext cx="852488" cy="534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5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grpSp>
          <p:nvGrpSpPr>
            <p:cNvPr id="533553" name="组合 41"/>
            <p:cNvGrpSpPr>
              <a:grpSpLocks/>
            </p:cNvGrpSpPr>
            <p:nvPr/>
          </p:nvGrpSpPr>
          <p:grpSpPr bwMode="auto">
            <a:xfrm>
              <a:off x="0" y="453206"/>
              <a:ext cx="1916113" cy="534988"/>
              <a:chOff x="0" y="0"/>
              <a:chExt cx="1916113" cy="534988"/>
            </a:xfrm>
          </p:grpSpPr>
          <p:sp>
            <p:nvSpPr>
              <p:cNvPr id="533554" name="Text Box 29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663575" cy="5349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2400">
                    <a:solidFill>
                      <a:schemeClr val="tx1"/>
                    </a:solidFill>
                  </a:rPr>
                  <a:t>90</a:t>
                </a:r>
              </a:p>
            </p:txBody>
          </p:sp>
          <p:sp>
            <p:nvSpPr>
              <p:cNvPr id="533555" name="Text Box 30"/>
              <p:cNvSpPr txBox="1">
                <a:spLocks noChangeArrowheads="1"/>
              </p:cNvSpPr>
              <p:nvPr/>
            </p:nvSpPr>
            <p:spPr bwMode="auto">
              <a:xfrm>
                <a:off x="638175" y="0"/>
                <a:ext cx="1277938" cy="5349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2400">
                    <a:solidFill>
                      <a:schemeClr val="tx1"/>
                    </a:solidFill>
                  </a:rPr>
                  <a:t>3 6 5</a:t>
                </a:r>
              </a:p>
            </p:txBody>
          </p:sp>
          <p:pic>
            <p:nvPicPr>
              <p:cNvPr id="533556" name="图片 1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725" y="8905"/>
                <a:ext cx="1033463" cy="4524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33557" name="Rectangle 77"/>
            <p:cNvSpPr>
              <a:spLocks noChangeArrowheads="1"/>
            </p:cNvSpPr>
            <p:nvPr/>
          </p:nvSpPr>
          <p:spPr bwMode="auto">
            <a:xfrm>
              <a:off x="1146175" y="787400"/>
              <a:ext cx="356188" cy="5355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Arial" pitchFamily="34" charset="0"/>
                </a:rPr>
                <a:t>0</a:t>
              </a:r>
              <a:endParaRPr lang="zh-CN" altLang="en-US" sz="2400">
                <a:latin typeface="Arial" pitchFamily="34" charset="0"/>
              </a:endParaRPr>
            </a:p>
          </p:txBody>
        </p:sp>
      </p:grpSp>
      <p:sp>
        <p:nvSpPr>
          <p:cNvPr id="533558" name="Rectangle 2"/>
          <p:cNvSpPr>
            <a:spLocks noChangeArrowheads="1"/>
          </p:cNvSpPr>
          <p:nvPr/>
        </p:nvSpPr>
        <p:spPr bwMode="auto">
          <a:xfrm>
            <a:off x="457200" y="417513"/>
            <a:ext cx="66151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二、笔算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533559" name="直接箭头连接符 18"/>
          <p:cNvCxnSpPr>
            <a:cxnSpLocks noChangeShapeType="1"/>
          </p:cNvCxnSpPr>
          <p:nvPr/>
        </p:nvCxnSpPr>
        <p:spPr bwMode="auto">
          <a:xfrm>
            <a:off x="5440363" y="2324100"/>
            <a:ext cx="0" cy="1762125"/>
          </a:xfrm>
          <a:prstGeom prst="straightConnector1">
            <a:avLst/>
          </a:prstGeom>
          <a:noFill/>
          <a:ln w="28575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3560" name="Rectangle 56"/>
          <p:cNvSpPr>
            <a:spLocks noChangeArrowheads="1"/>
          </p:cNvSpPr>
          <p:nvPr/>
        </p:nvSpPr>
        <p:spPr bwMode="auto">
          <a:xfrm>
            <a:off x="250825" y="40767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418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3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33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3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33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33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3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33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3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3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33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3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33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33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3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506" grpId="0" animBg="1" autoUpdateAnimBg="0"/>
      <p:bldP spid="533533" grpId="0" animBg="1" autoUpdateAnimBg="0"/>
      <p:bldP spid="533534" grpId="0" animBg="1" autoUpdateAnimBg="0"/>
      <p:bldP spid="533536" grpId="0" animBg="1" autoUpdateAnimBg="0"/>
      <p:bldP spid="533537" grpId="0" animBg="1" autoUpdateAnimBg="0"/>
      <p:bldP spid="533539" grpId="0" animBg="1" autoUpdateAnimBg="0"/>
      <p:bldP spid="533540" grpId="0" animBg="1" autoUpdateAnimBg="0"/>
      <p:bldP spid="533541" grpId="0" animBg="1" autoUpdateAnimBg="0"/>
      <p:bldP spid="533542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4530" name="Group 52"/>
          <p:cNvGrpSpPr>
            <a:grpSpLocks/>
          </p:cNvGrpSpPr>
          <p:nvPr/>
        </p:nvGrpSpPr>
        <p:grpSpPr bwMode="auto">
          <a:xfrm>
            <a:off x="4943475" y="898525"/>
            <a:ext cx="4070350" cy="1800225"/>
            <a:chOff x="0" y="0"/>
            <a:chExt cx="2564" cy="1134"/>
          </a:xfrm>
        </p:grpSpPr>
        <p:sp>
          <p:nvSpPr>
            <p:cNvPr id="534531" name="AutoShape 27"/>
            <p:cNvSpPr>
              <a:spLocks noChangeArrowheads="1"/>
            </p:cNvSpPr>
            <p:nvPr/>
          </p:nvSpPr>
          <p:spPr bwMode="auto">
            <a:xfrm>
              <a:off x="0" y="216"/>
              <a:ext cx="1589" cy="538"/>
            </a:xfrm>
            <a:prstGeom prst="wedgeRoundRectCallout">
              <a:avLst>
                <a:gd name="adj1" fmla="val 59097"/>
                <a:gd name="adj2" fmla="val -1706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  <a:latin typeface="楷体_GB2312" pitchFamily="1" charset="-122"/>
                </a:rPr>
                <a:t>做这三组题时，你</a:t>
              </a:r>
              <a:endParaRPr lang="en-US" altLang="zh-CN" sz="18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  <a:latin typeface="楷体_GB2312" pitchFamily="1" charset="-122"/>
                </a:rPr>
                <a:t>根据的是什么？</a:t>
              </a:r>
              <a:endParaRPr lang="en-US" altLang="zh-CN" sz="18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534532" name="Picture 50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30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4533" name="Group 47"/>
          <p:cNvGrpSpPr>
            <a:grpSpLocks/>
          </p:cNvGrpSpPr>
          <p:nvPr/>
        </p:nvGrpSpPr>
        <p:grpSpPr bwMode="auto">
          <a:xfrm>
            <a:off x="4067175" y="898525"/>
            <a:ext cx="4946650" cy="1800225"/>
            <a:chOff x="0" y="0"/>
            <a:chExt cx="3116" cy="1134"/>
          </a:xfrm>
        </p:grpSpPr>
        <p:sp>
          <p:nvSpPr>
            <p:cNvPr id="534534" name="AutoShape 27"/>
            <p:cNvSpPr>
              <a:spLocks noChangeArrowheads="1"/>
            </p:cNvSpPr>
            <p:nvPr/>
          </p:nvSpPr>
          <p:spPr bwMode="auto">
            <a:xfrm>
              <a:off x="0" y="214"/>
              <a:ext cx="2141" cy="540"/>
            </a:xfrm>
            <a:prstGeom prst="wedgeRoundRectCallout">
              <a:avLst>
                <a:gd name="adj1" fmla="val 57065"/>
                <a:gd name="adj2" fmla="val -1651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  <a:latin typeface="楷体_GB2312" pitchFamily="1" charset="-122"/>
                </a:rPr>
                <a:t>根据每组题中第</a:t>
              </a:r>
              <a:r>
                <a:rPr lang="en-US" altLang="zh-CN" sz="1800">
                  <a:solidFill>
                    <a:schemeClr val="tx1"/>
                  </a:solidFill>
                </a:rPr>
                <a:t>1</a:t>
              </a:r>
              <a:r>
                <a:rPr lang="zh-CN" altLang="en-US" sz="1800">
                  <a:solidFill>
                    <a:schemeClr val="tx1"/>
                  </a:solidFill>
                  <a:latin typeface="楷体_GB2312" pitchFamily="1" charset="-122"/>
                </a:rPr>
                <a:t>题的得数，</a:t>
              </a:r>
              <a:endParaRPr lang="en-US" altLang="zh-CN" sz="18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  <a:latin typeface="楷体_GB2312" pitchFamily="1" charset="-122"/>
                </a:rPr>
                <a:t>写出下面两题的得数。</a:t>
              </a:r>
              <a:endParaRPr lang="en-US" altLang="zh-CN" sz="18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534535" name="Picture 44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982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4536" name="Group 64"/>
          <p:cNvGrpSpPr>
            <a:grpSpLocks/>
          </p:cNvGrpSpPr>
          <p:nvPr/>
        </p:nvGrpSpPr>
        <p:grpSpPr bwMode="auto">
          <a:xfrm>
            <a:off x="654050" y="2205038"/>
            <a:ext cx="7815263" cy="1939925"/>
            <a:chOff x="0" y="0"/>
            <a:chExt cx="4923" cy="1222"/>
          </a:xfrm>
        </p:grpSpPr>
        <p:grpSp>
          <p:nvGrpSpPr>
            <p:cNvPr id="534537" name="组合 24"/>
            <p:cNvGrpSpPr>
              <a:grpSpLocks/>
            </p:cNvGrpSpPr>
            <p:nvPr/>
          </p:nvGrpSpPr>
          <p:grpSpPr bwMode="auto">
            <a:xfrm>
              <a:off x="0" y="315"/>
              <a:ext cx="4923" cy="907"/>
              <a:chOff x="0" y="0"/>
              <a:chExt cx="7814677" cy="1440218"/>
            </a:xfrm>
          </p:grpSpPr>
          <p:sp>
            <p:nvSpPr>
              <p:cNvPr id="534538" name="标题 5"/>
              <p:cNvSpPr txBox="1">
                <a:spLocks/>
              </p:cNvSpPr>
              <p:nvPr/>
            </p:nvSpPr>
            <p:spPr bwMode="auto">
              <a:xfrm>
                <a:off x="0" y="1"/>
                <a:ext cx="2411922" cy="1440217"/>
              </a:xfrm>
              <a:prstGeom prst="rect">
                <a:avLst/>
              </a:prstGeom>
              <a:noFill/>
              <a:ln w="19050" cmpd="sng">
                <a:solidFill>
                  <a:srgbClr val="00B0F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 </a:t>
                </a:r>
                <a:r>
                  <a:rPr lang="en-US" altLang="zh-CN" sz="2400">
                    <a:ea typeface="黑体" pitchFamily="49" charset="-122"/>
                  </a:rPr>
                  <a:t>120</a:t>
                </a:r>
                <a:r>
                  <a:rPr lang="en-US" altLang="zh-CN" sz="2400"/>
                  <a:t>×</a:t>
                </a:r>
                <a:r>
                  <a:rPr lang="en-US" altLang="zh-CN" sz="2400">
                    <a:ea typeface="黑体" pitchFamily="49" charset="-122"/>
                  </a:rPr>
                  <a:t>4</a:t>
                </a:r>
                <a:r>
                  <a:rPr lang="zh-CN" altLang="en-US" sz="2400">
                    <a:solidFill>
                      <a:schemeClr val="tx1"/>
                    </a:solidFill>
                  </a:rPr>
                  <a:t>＝</a:t>
                </a:r>
                <a:r>
                  <a:rPr lang="en-US" altLang="zh-CN" sz="2400">
                    <a:ea typeface="黑体" pitchFamily="49" charset="-122"/>
                  </a:rPr>
                  <a:t>480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ea typeface="黑体" pitchFamily="49" charset="-122"/>
                  </a:rPr>
                  <a:t>    </a:t>
                </a:r>
                <a:r>
                  <a:rPr lang="en-US" altLang="zh-CN" sz="2400">
                    <a:ea typeface="黑体" pitchFamily="49" charset="-122"/>
                  </a:rPr>
                  <a:t>12</a:t>
                </a:r>
                <a:r>
                  <a:rPr lang="en-US" altLang="zh-CN" sz="2400"/>
                  <a:t>×</a:t>
                </a:r>
                <a:r>
                  <a:rPr lang="en-US" altLang="zh-CN" sz="2400">
                    <a:ea typeface="黑体" pitchFamily="49" charset="-122"/>
                  </a:rPr>
                  <a:t>4</a:t>
                </a:r>
                <a:r>
                  <a:rPr lang="zh-CN" altLang="en-US" sz="2400">
                    <a:solidFill>
                      <a:schemeClr val="tx1"/>
                    </a:solidFill>
                  </a:rPr>
                  <a:t>＝</a:t>
                </a:r>
                <a:endParaRPr lang="en-US" altLang="zh-CN" sz="2400">
                  <a:ea typeface="黑体" pitchFamily="49" charset="-122"/>
                </a:endParaRP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400">
                    <a:ea typeface="黑体" pitchFamily="49" charset="-122"/>
                  </a:rPr>
                  <a:t>120</a:t>
                </a:r>
                <a:r>
                  <a:rPr lang="en-US" altLang="zh-CN" sz="2400"/>
                  <a:t>×</a:t>
                </a:r>
                <a:r>
                  <a:rPr lang="en-US" altLang="zh-CN" sz="2400">
                    <a:ea typeface="黑体" pitchFamily="49" charset="-122"/>
                  </a:rPr>
                  <a:t>40</a:t>
                </a:r>
                <a:r>
                  <a:rPr lang="zh-CN" altLang="en-US" sz="2400">
                    <a:solidFill>
                      <a:schemeClr val="tx1"/>
                    </a:solidFill>
                  </a:rPr>
                  <a:t>＝</a:t>
                </a:r>
                <a:endParaRPr lang="zh-CN" altLang="en-US" sz="2400"/>
              </a:p>
            </p:txBody>
          </p:sp>
          <p:sp>
            <p:nvSpPr>
              <p:cNvPr id="534539" name="标题 5"/>
              <p:cNvSpPr txBox="1">
                <a:spLocks/>
              </p:cNvSpPr>
              <p:nvPr/>
            </p:nvSpPr>
            <p:spPr bwMode="auto">
              <a:xfrm>
                <a:off x="2702178" y="0"/>
                <a:ext cx="2411923" cy="1440217"/>
              </a:xfrm>
              <a:prstGeom prst="rect">
                <a:avLst/>
              </a:prstGeom>
              <a:noFill/>
              <a:ln w="19050" cmpd="sng">
                <a:solidFill>
                  <a:srgbClr val="00B0F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400">
                    <a:ea typeface="黑体" pitchFamily="49" charset="-122"/>
                  </a:rPr>
                  <a:t>  140</a:t>
                </a:r>
                <a:r>
                  <a:rPr lang="en-US" altLang="zh-CN" sz="2400"/>
                  <a:t>÷</a:t>
                </a:r>
                <a:r>
                  <a:rPr lang="en-US" altLang="zh-CN" sz="2400">
                    <a:ea typeface="黑体" pitchFamily="49" charset="-122"/>
                  </a:rPr>
                  <a:t>5</a:t>
                </a:r>
                <a:r>
                  <a:rPr lang="zh-CN" altLang="en-US" sz="2400">
                    <a:solidFill>
                      <a:schemeClr val="tx1"/>
                    </a:solidFill>
                  </a:rPr>
                  <a:t>＝</a:t>
                </a:r>
                <a:r>
                  <a:rPr lang="en-US" altLang="zh-CN" sz="2400">
                    <a:ea typeface="黑体" pitchFamily="49" charset="-122"/>
                  </a:rPr>
                  <a:t>28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400">
                    <a:ea typeface="黑体" pitchFamily="49" charset="-122"/>
                  </a:rPr>
                  <a:t>  280</a:t>
                </a:r>
                <a:r>
                  <a:rPr lang="en-US" altLang="zh-CN" sz="2400"/>
                  <a:t>÷</a:t>
                </a:r>
                <a:r>
                  <a:rPr lang="en-US" altLang="zh-CN" sz="2400">
                    <a:ea typeface="黑体" pitchFamily="49" charset="-122"/>
                  </a:rPr>
                  <a:t>5</a:t>
                </a:r>
                <a:r>
                  <a:rPr lang="zh-CN" altLang="en-US" sz="2400">
                    <a:solidFill>
                      <a:schemeClr val="tx1"/>
                    </a:solidFill>
                  </a:rPr>
                  <a:t>＝ </a:t>
                </a:r>
                <a:r>
                  <a:rPr lang="en-US" altLang="zh-CN" sz="2400">
                    <a:ea typeface="黑体" pitchFamily="49" charset="-122"/>
                  </a:rPr>
                  <a:t>140</a:t>
                </a:r>
                <a:r>
                  <a:rPr lang="en-US" altLang="zh-CN" sz="2400"/>
                  <a:t>÷</a:t>
                </a:r>
                <a:r>
                  <a:rPr lang="en-US" altLang="zh-CN" sz="2400">
                    <a:ea typeface="黑体" pitchFamily="49" charset="-122"/>
                  </a:rPr>
                  <a:t>20</a:t>
                </a:r>
                <a:r>
                  <a:rPr lang="zh-CN" altLang="en-US" sz="2400">
                    <a:solidFill>
                      <a:schemeClr val="tx1"/>
                    </a:solidFill>
                  </a:rPr>
                  <a:t>＝</a:t>
                </a:r>
                <a:r>
                  <a:rPr lang="zh-CN" altLang="en-US" sz="2400">
                    <a:latin typeface="楷体_GB2312" pitchFamily="1" charset="-122"/>
                  </a:rPr>
                  <a:t>  </a:t>
                </a:r>
              </a:p>
            </p:txBody>
          </p:sp>
          <p:sp>
            <p:nvSpPr>
              <p:cNvPr id="534540" name="标题 5"/>
              <p:cNvSpPr txBox="1">
                <a:spLocks/>
              </p:cNvSpPr>
              <p:nvPr/>
            </p:nvSpPr>
            <p:spPr bwMode="auto">
              <a:xfrm>
                <a:off x="5402754" y="0"/>
                <a:ext cx="2411923" cy="1440217"/>
              </a:xfrm>
              <a:prstGeom prst="rect">
                <a:avLst/>
              </a:prstGeom>
              <a:noFill/>
              <a:ln w="19050" cmpd="sng">
                <a:solidFill>
                  <a:srgbClr val="00B0F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400">
                    <a:ea typeface="黑体" pitchFamily="49" charset="-122"/>
                  </a:rPr>
                  <a:t>    30</a:t>
                </a:r>
                <a:r>
                  <a:rPr lang="en-US" altLang="zh-CN" sz="2400"/>
                  <a:t>÷</a:t>
                </a:r>
                <a:r>
                  <a:rPr lang="en-US" altLang="zh-CN" sz="2400">
                    <a:ea typeface="黑体" pitchFamily="49" charset="-122"/>
                  </a:rPr>
                  <a:t>5</a:t>
                </a:r>
                <a:r>
                  <a:rPr lang="zh-CN" altLang="en-US" sz="2400">
                    <a:solidFill>
                      <a:schemeClr val="tx1"/>
                    </a:solidFill>
                  </a:rPr>
                  <a:t>＝</a:t>
                </a:r>
                <a:r>
                  <a:rPr lang="en-US" altLang="zh-CN" sz="2400">
                    <a:ea typeface="黑体" pitchFamily="49" charset="-122"/>
                  </a:rPr>
                  <a:t>6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400">
                    <a:ea typeface="黑体" pitchFamily="49" charset="-122"/>
                  </a:rPr>
                  <a:t>  90</a:t>
                </a:r>
                <a:r>
                  <a:rPr lang="en-US" altLang="zh-CN" sz="2400"/>
                  <a:t>÷</a:t>
                </a:r>
                <a:r>
                  <a:rPr lang="en-US" altLang="zh-CN" sz="2400">
                    <a:ea typeface="黑体" pitchFamily="49" charset="-122"/>
                  </a:rPr>
                  <a:t>15</a:t>
                </a:r>
                <a:r>
                  <a:rPr lang="zh-CN" altLang="en-US" sz="2400">
                    <a:solidFill>
                      <a:schemeClr val="tx1"/>
                    </a:solidFill>
                  </a:rPr>
                  <a:t>＝ </a:t>
                </a:r>
                <a:r>
                  <a:rPr lang="en-US" altLang="zh-CN" sz="2400">
                    <a:ea typeface="黑体" pitchFamily="49" charset="-122"/>
                  </a:rPr>
                  <a:t>300</a:t>
                </a:r>
                <a:r>
                  <a:rPr lang="en-US" altLang="zh-CN" sz="2400"/>
                  <a:t>÷</a:t>
                </a:r>
                <a:r>
                  <a:rPr lang="en-US" altLang="zh-CN" sz="2400">
                    <a:ea typeface="黑体" pitchFamily="49" charset="-122"/>
                  </a:rPr>
                  <a:t>50</a:t>
                </a:r>
                <a:r>
                  <a:rPr lang="zh-CN" altLang="en-US" sz="2400">
                    <a:solidFill>
                      <a:schemeClr val="tx1"/>
                    </a:solidFill>
                  </a:rPr>
                  <a:t>＝</a:t>
                </a:r>
                <a:r>
                  <a:rPr lang="zh-CN" altLang="en-US" sz="2400">
                    <a:latin typeface="楷体_GB2312" pitchFamily="1" charset="-122"/>
                  </a:rPr>
                  <a:t>  </a:t>
                </a:r>
              </a:p>
            </p:txBody>
          </p:sp>
        </p:grpSp>
        <p:sp>
          <p:nvSpPr>
            <p:cNvPr id="534541" name="Text Box 13"/>
            <p:cNvSpPr txBox="1">
              <a:spLocks noChangeArrowheads="1"/>
            </p:cNvSpPr>
            <p:nvPr/>
          </p:nvSpPr>
          <p:spPr bwMode="auto">
            <a:xfrm>
              <a:off x="321" y="0"/>
              <a:ext cx="84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 sz="2400">
                  <a:solidFill>
                    <a:schemeClr val="tx1"/>
                  </a:solidFill>
                </a:rPr>
                <a:t>（</a:t>
              </a:r>
              <a:r>
                <a:rPr lang="en-US" altLang="zh-CN" sz="2400">
                  <a:solidFill>
                    <a:schemeClr val="tx1"/>
                  </a:solidFill>
                </a:rPr>
                <a:t>1</a:t>
              </a:r>
              <a:r>
                <a:rPr lang="zh-CN" altLang="en-US" sz="2400">
                  <a:solidFill>
                    <a:schemeClr val="tx1"/>
                  </a:solidFill>
                </a:rPr>
                <a:t>）</a:t>
              </a:r>
              <a:endParaRPr lang="en-US" altLang="zh-CN" sz="2400">
                <a:solidFill>
                  <a:schemeClr val="tx1"/>
                </a:solidFill>
              </a:endParaRPr>
            </a:p>
          </p:txBody>
        </p:sp>
        <p:sp>
          <p:nvSpPr>
            <p:cNvPr id="534542" name="Text Box 13"/>
            <p:cNvSpPr txBox="1">
              <a:spLocks noChangeArrowheads="1"/>
            </p:cNvSpPr>
            <p:nvPr/>
          </p:nvSpPr>
          <p:spPr bwMode="auto">
            <a:xfrm>
              <a:off x="1982" y="0"/>
              <a:ext cx="94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 sz="2400">
                  <a:solidFill>
                    <a:schemeClr val="tx1"/>
                  </a:solidFill>
                </a:rPr>
                <a:t>（</a:t>
              </a:r>
              <a:r>
                <a:rPr lang="en-US" altLang="zh-CN" sz="2400">
                  <a:solidFill>
                    <a:schemeClr val="tx1"/>
                  </a:solidFill>
                </a:rPr>
                <a:t>2</a:t>
              </a:r>
              <a:r>
                <a:rPr lang="zh-CN" altLang="en-US" sz="2400">
                  <a:solidFill>
                    <a:schemeClr val="tx1"/>
                  </a:solidFill>
                </a:rPr>
                <a:t>）</a:t>
              </a:r>
              <a:endParaRPr lang="en-US" altLang="zh-CN" sz="2400">
                <a:solidFill>
                  <a:schemeClr val="tx1"/>
                </a:solidFill>
              </a:endParaRPr>
            </a:p>
          </p:txBody>
        </p:sp>
        <p:sp>
          <p:nvSpPr>
            <p:cNvPr id="534543" name="Text Box 13"/>
            <p:cNvSpPr txBox="1">
              <a:spLocks noChangeArrowheads="1"/>
            </p:cNvSpPr>
            <p:nvPr/>
          </p:nvSpPr>
          <p:spPr bwMode="auto">
            <a:xfrm>
              <a:off x="3733" y="6"/>
              <a:ext cx="88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 sz="2400">
                  <a:solidFill>
                    <a:schemeClr val="tx1"/>
                  </a:solidFill>
                </a:rPr>
                <a:t>（</a:t>
              </a:r>
              <a:r>
                <a:rPr lang="en-US" altLang="zh-CN" sz="2400">
                  <a:solidFill>
                    <a:schemeClr val="tx1"/>
                  </a:solidFill>
                </a:rPr>
                <a:t>3</a:t>
              </a:r>
              <a:r>
                <a:rPr lang="zh-CN" altLang="en-US" sz="2400">
                  <a:solidFill>
                    <a:schemeClr val="tx1"/>
                  </a:solidFill>
                </a:rPr>
                <a:t>）</a:t>
              </a:r>
              <a:endParaRPr lang="en-US" altLang="zh-CN" sz="2400">
                <a:solidFill>
                  <a:schemeClr val="tx1"/>
                </a:solidFill>
              </a:endParaRPr>
            </a:p>
          </p:txBody>
        </p:sp>
      </p:grpSp>
      <p:sp>
        <p:nvSpPr>
          <p:cNvPr id="5345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543675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三、积、商的变化规律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34545" name="Group 17"/>
          <p:cNvGrpSpPr>
            <a:grpSpLocks/>
          </p:cNvGrpSpPr>
          <p:nvPr/>
        </p:nvGrpSpPr>
        <p:grpSpPr bwMode="auto">
          <a:xfrm>
            <a:off x="2112963" y="3209925"/>
            <a:ext cx="1071562" cy="900113"/>
            <a:chOff x="0" y="0"/>
            <a:chExt cx="675" cy="567"/>
          </a:xfrm>
        </p:grpSpPr>
        <p:sp>
          <p:nvSpPr>
            <p:cNvPr id="534546" name="Text Box 13"/>
            <p:cNvSpPr txBox="1">
              <a:spLocks noChangeArrowheads="1"/>
            </p:cNvSpPr>
            <p:nvPr/>
          </p:nvSpPr>
          <p:spPr bwMode="auto">
            <a:xfrm>
              <a:off x="0" y="0"/>
              <a:ext cx="67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rgbClr val="FF0000"/>
                  </a:solidFill>
                  <a:ea typeface="黑体" pitchFamily="49" charset="-122"/>
                </a:rPr>
                <a:t>48</a:t>
              </a:r>
            </a:p>
          </p:txBody>
        </p:sp>
        <p:sp>
          <p:nvSpPr>
            <p:cNvPr id="534547" name="Text Box 13"/>
            <p:cNvSpPr txBox="1">
              <a:spLocks noChangeArrowheads="1"/>
            </p:cNvSpPr>
            <p:nvPr/>
          </p:nvSpPr>
          <p:spPr bwMode="auto">
            <a:xfrm>
              <a:off x="0" y="279"/>
              <a:ext cx="67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rgbClr val="FF0000"/>
                  </a:solidFill>
                  <a:ea typeface="黑体" pitchFamily="49" charset="-122"/>
                </a:rPr>
                <a:t>4800</a:t>
              </a:r>
            </a:p>
          </p:txBody>
        </p:sp>
      </p:grpSp>
      <p:grpSp>
        <p:nvGrpSpPr>
          <p:cNvPr id="534548" name="Group 20"/>
          <p:cNvGrpSpPr>
            <a:grpSpLocks/>
          </p:cNvGrpSpPr>
          <p:nvPr/>
        </p:nvGrpSpPr>
        <p:grpSpPr bwMode="auto">
          <a:xfrm>
            <a:off x="4838700" y="3209925"/>
            <a:ext cx="1071563" cy="900113"/>
            <a:chOff x="0" y="0"/>
            <a:chExt cx="675" cy="567"/>
          </a:xfrm>
        </p:grpSpPr>
        <p:sp>
          <p:nvSpPr>
            <p:cNvPr id="534549" name="Text Box 13"/>
            <p:cNvSpPr txBox="1">
              <a:spLocks noChangeArrowheads="1"/>
            </p:cNvSpPr>
            <p:nvPr/>
          </p:nvSpPr>
          <p:spPr bwMode="auto">
            <a:xfrm>
              <a:off x="0" y="0"/>
              <a:ext cx="67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rgbClr val="FF0000"/>
                  </a:solidFill>
                  <a:ea typeface="黑体" pitchFamily="49" charset="-122"/>
                </a:rPr>
                <a:t>56</a:t>
              </a:r>
            </a:p>
          </p:txBody>
        </p:sp>
        <p:sp>
          <p:nvSpPr>
            <p:cNvPr id="534550" name="Text Box 13"/>
            <p:cNvSpPr txBox="1">
              <a:spLocks noChangeArrowheads="1"/>
            </p:cNvSpPr>
            <p:nvPr/>
          </p:nvSpPr>
          <p:spPr bwMode="auto">
            <a:xfrm>
              <a:off x="0" y="279"/>
              <a:ext cx="67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rgbClr val="FF0000"/>
                  </a:solidFill>
                  <a:ea typeface="黑体" pitchFamily="49" charset="-122"/>
                </a:rPr>
                <a:t>7</a:t>
              </a:r>
            </a:p>
          </p:txBody>
        </p:sp>
      </p:grpSp>
      <p:grpSp>
        <p:nvGrpSpPr>
          <p:cNvPr id="534551" name="Group 23"/>
          <p:cNvGrpSpPr>
            <a:grpSpLocks/>
          </p:cNvGrpSpPr>
          <p:nvPr/>
        </p:nvGrpSpPr>
        <p:grpSpPr bwMode="auto">
          <a:xfrm>
            <a:off x="7532688" y="3200400"/>
            <a:ext cx="1071562" cy="900113"/>
            <a:chOff x="0" y="0"/>
            <a:chExt cx="675" cy="567"/>
          </a:xfrm>
        </p:grpSpPr>
        <p:sp>
          <p:nvSpPr>
            <p:cNvPr id="534552" name="Text Box 13"/>
            <p:cNvSpPr txBox="1">
              <a:spLocks noChangeArrowheads="1"/>
            </p:cNvSpPr>
            <p:nvPr/>
          </p:nvSpPr>
          <p:spPr bwMode="auto">
            <a:xfrm>
              <a:off x="0" y="0"/>
              <a:ext cx="67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rgbClr val="FF0000"/>
                  </a:solidFill>
                  <a:ea typeface="黑体" pitchFamily="49" charset="-122"/>
                </a:rPr>
                <a:t>6</a:t>
              </a:r>
            </a:p>
          </p:txBody>
        </p:sp>
        <p:sp>
          <p:nvSpPr>
            <p:cNvPr id="534553" name="Text Box 13"/>
            <p:cNvSpPr txBox="1">
              <a:spLocks noChangeArrowheads="1"/>
            </p:cNvSpPr>
            <p:nvPr/>
          </p:nvSpPr>
          <p:spPr bwMode="auto">
            <a:xfrm>
              <a:off x="0" y="279"/>
              <a:ext cx="67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rgbClr val="FF0000"/>
                  </a:solidFill>
                  <a:ea typeface="黑体" pitchFamily="49" charset="-122"/>
                </a:rPr>
                <a:t>6</a:t>
              </a:r>
            </a:p>
          </p:txBody>
        </p:sp>
      </p:grpSp>
      <p:grpSp>
        <p:nvGrpSpPr>
          <p:cNvPr id="534554" name="Group 60"/>
          <p:cNvGrpSpPr>
            <a:grpSpLocks/>
          </p:cNvGrpSpPr>
          <p:nvPr/>
        </p:nvGrpSpPr>
        <p:grpSpPr bwMode="auto">
          <a:xfrm>
            <a:off x="755650" y="4581525"/>
            <a:ext cx="8113713" cy="2014538"/>
            <a:chOff x="0" y="0"/>
            <a:chExt cx="5111" cy="1269"/>
          </a:xfrm>
        </p:grpSpPr>
        <p:sp>
          <p:nvSpPr>
            <p:cNvPr id="534555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4155" cy="1000"/>
            </a:xfrm>
            <a:prstGeom prst="wedgeRoundRectCallout">
              <a:avLst>
                <a:gd name="adj1" fmla="val 54921"/>
                <a:gd name="adj2" fmla="val -691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</a:rPr>
                <a:t>做第（</a:t>
              </a:r>
              <a:r>
                <a:rPr lang="en-US" altLang="zh-CN" sz="1800">
                  <a:solidFill>
                    <a:schemeClr val="tx1"/>
                  </a:solidFill>
                </a:rPr>
                <a:t>2</a:t>
              </a:r>
              <a:r>
                <a:rPr lang="zh-CN" altLang="en-US" sz="1800">
                  <a:solidFill>
                    <a:schemeClr val="tx1"/>
                  </a:solidFill>
                </a:rPr>
                <a:t>）组题时，我根据的是除法中被除数、除数与商的</a:t>
              </a:r>
              <a:endParaRPr lang="en-US" altLang="zh-CN" sz="18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</a:rPr>
                <a:t>变化规律：除数不变，被除数乘（或除以）几（</a:t>
              </a:r>
              <a:r>
                <a:rPr lang="en-US" altLang="zh-CN" sz="1800">
                  <a:solidFill>
                    <a:schemeClr val="tx1"/>
                  </a:solidFill>
                </a:rPr>
                <a:t>0</a:t>
              </a:r>
              <a:r>
                <a:rPr lang="zh-CN" altLang="en-US" sz="1800">
                  <a:solidFill>
                    <a:schemeClr val="tx1"/>
                  </a:solidFill>
                </a:rPr>
                <a:t>除外），</a:t>
              </a:r>
              <a:endParaRPr lang="en-US" altLang="zh-CN" sz="18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</a:rPr>
                <a:t>商也乘（或除以）几；被除数不变，除数乘（或除以）几</a:t>
              </a:r>
              <a:endParaRPr lang="en-US" altLang="zh-CN" sz="18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</a:rPr>
                <a:t>（</a:t>
              </a:r>
              <a:r>
                <a:rPr lang="en-US" altLang="zh-CN" sz="1800">
                  <a:solidFill>
                    <a:schemeClr val="tx1"/>
                  </a:solidFill>
                </a:rPr>
                <a:t>0</a:t>
              </a:r>
              <a:r>
                <a:rPr lang="zh-CN" altLang="en-US" sz="1800">
                  <a:solidFill>
                    <a:schemeClr val="tx1"/>
                  </a:solidFill>
                </a:rPr>
                <a:t>除外），商反而除以（或乘）几。</a:t>
              </a:r>
            </a:p>
          </p:txBody>
        </p:sp>
        <p:pic>
          <p:nvPicPr>
            <p:cNvPr id="534556" name="Picture 58" descr="3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" y="136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4557" name="Group 56"/>
          <p:cNvGrpSpPr>
            <a:grpSpLocks/>
          </p:cNvGrpSpPr>
          <p:nvPr/>
        </p:nvGrpSpPr>
        <p:grpSpPr bwMode="auto">
          <a:xfrm>
            <a:off x="250825" y="4437063"/>
            <a:ext cx="7297738" cy="1801812"/>
            <a:chOff x="0" y="0"/>
            <a:chExt cx="4597" cy="1135"/>
          </a:xfrm>
        </p:grpSpPr>
        <p:sp>
          <p:nvSpPr>
            <p:cNvPr id="534558" name="AutoShape 27"/>
            <p:cNvSpPr>
              <a:spLocks noChangeArrowheads="1"/>
            </p:cNvSpPr>
            <p:nvPr/>
          </p:nvSpPr>
          <p:spPr bwMode="auto">
            <a:xfrm>
              <a:off x="862" y="46"/>
              <a:ext cx="3735" cy="777"/>
            </a:xfrm>
            <a:prstGeom prst="wedgeRoundRectCallout">
              <a:avLst>
                <a:gd name="adj1" fmla="val -54019"/>
                <a:gd name="adj2" fmla="val -10528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</a:rPr>
                <a:t>做第（</a:t>
              </a:r>
              <a:r>
                <a:rPr lang="en-US" altLang="zh-CN" sz="1800">
                  <a:solidFill>
                    <a:schemeClr val="tx1"/>
                  </a:solidFill>
                </a:rPr>
                <a:t>1</a:t>
              </a:r>
              <a:r>
                <a:rPr lang="zh-CN" altLang="en-US" sz="1800">
                  <a:solidFill>
                    <a:schemeClr val="tx1"/>
                  </a:solidFill>
                </a:rPr>
                <a:t>）组题时，我根据的是乘法中因数与积的</a:t>
              </a:r>
              <a:endParaRPr lang="en-US" altLang="zh-CN" sz="18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</a:rPr>
                <a:t>变化规律：一个因数不变，另一个因数乘（或除以）</a:t>
              </a:r>
              <a:endParaRPr lang="en-US" altLang="zh-CN" sz="18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</a:rPr>
                <a:t>几（</a:t>
              </a:r>
              <a:r>
                <a:rPr lang="en-US" altLang="zh-CN" sz="1800">
                  <a:solidFill>
                    <a:schemeClr val="tx1"/>
                  </a:solidFill>
                </a:rPr>
                <a:t>0</a:t>
              </a:r>
              <a:r>
                <a:rPr lang="zh-CN" altLang="en-US" sz="1800">
                  <a:solidFill>
                    <a:schemeClr val="tx1"/>
                  </a:solidFill>
                </a:rPr>
                <a:t>除外），积也乘（或除以）几。</a:t>
              </a:r>
            </a:p>
          </p:txBody>
        </p:sp>
        <p:pic>
          <p:nvPicPr>
            <p:cNvPr id="534559" name="Picture 55" descr="1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4560" name="Group 61"/>
          <p:cNvGrpSpPr>
            <a:grpSpLocks/>
          </p:cNvGrpSpPr>
          <p:nvPr/>
        </p:nvGrpSpPr>
        <p:grpSpPr bwMode="auto">
          <a:xfrm>
            <a:off x="250825" y="4437063"/>
            <a:ext cx="7626350" cy="1801812"/>
            <a:chOff x="0" y="0"/>
            <a:chExt cx="4804" cy="1135"/>
          </a:xfrm>
        </p:grpSpPr>
        <p:sp>
          <p:nvSpPr>
            <p:cNvPr id="534561" name="AutoShape 27"/>
            <p:cNvSpPr>
              <a:spLocks noChangeArrowheads="1"/>
            </p:cNvSpPr>
            <p:nvPr/>
          </p:nvSpPr>
          <p:spPr bwMode="auto">
            <a:xfrm>
              <a:off x="862" y="46"/>
              <a:ext cx="3942" cy="777"/>
            </a:xfrm>
            <a:prstGeom prst="wedgeRoundRectCallout">
              <a:avLst>
                <a:gd name="adj1" fmla="val -54227"/>
                <a:gd name="adj2" fmla="val -11519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</a:rPr>
                <a:t>做第（</a:t>
              </a:r>
              <a:r>
                <a:rPr lang="en-US" altLang="zh-CN" sz="1800">
                  <a:solidFill>
                    <a:schemeClr val="tx1"/>
                  </a:solidFill>
                </a:rPr>
                <a:t>3</a:t>
              </a:r>
              <a:r>
                <a:rPr lang="zh-CN" altLang="en-US" sz="1800">
                  <a:solidFill>
                    <a:schemeClr val="tx1"/>
                  </a:solidFill>
                </a:rPr>
                <a:t>）组题时，我根据的是除法中商不变的规律：</a:t>
              </a:r>
              <a:endParaRPr lang="en-US" altLang="zh-CN" sz="18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tx1"/>
                  </a:solidFill>
                </a:rPr>
                <a:t>被除数和除数都乘（或除以）一个相同的数（</a:t>
              </a:r>
              <a:r>
                <a:rPr lang="en-US" altLang="zh-CN" sz="1800">
                  <a:solidFill>
                    <a:schemeClr val="tx1"/>
                  </a:solidFill>
                </a:rPr>
                <a:t>0</a:t>
              </a:r>
              <a:r>
                <a:rPr lang="zh-CN" altLang="en-US" sz="1800">
                  <a:solidFill>
                    <a:schemeClr val="tx1"/>
                  </a:solidFill>
                </a:rPr>
                <a:t>除外），商不变。</a:t>
              </a:r>
            </a:p>
          </p:txBody>
        </p:sp>
        <p:pic>
          <p:nvPicPr>
            <p:cNvPr id="534562" name="Picture 63" descr="1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439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4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34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34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534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34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4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34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34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5554" name="Group 35"/>
          <p:cNvGrpSpPr>
            <a:grpSpLocks/>
          </p:cNvGrpSpPr>
          <p:nvPr/>
        </p:nvGrpSpPr>
        <p:grpSpPr bwMode="auto">
          <a:xfrm>
            <a:off x="4945063" y="1044575"/>
            <a:ext cx="4059237" cy="1800225"/>
            <a:chOff x="0" y="0"/>
            <a:chExt cx="2557" cy="1134"/>
          </a:xfrm>
        </p:grpSpPr>
        <p:pic>
          <p:nvPicPr>
            <p:cNvPr id="535555" name="Picture 36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23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5556" name="AutoShape 27"/>
            <p:cNvSpPr>
              <a:spLocks noChangeArrowheads="1"/>
            </p:cNvSpPr>
            <p:nvPr/>
          </p:nvSpPr>
          <p:spPr bwMode="auto">
            <a:xfrm>
              <a:off x="0" y="157"/>
              <a:ext cx="1592" cy="362"/>
            </a:xfrm>
            <a:prstGeom prst="wedgeRoundRectCallout">
              <a:avLst>
                <a:gd name="adj1" fmla="val 60500"/>
                <a:gd name="adj2" fmla="val 2044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还有别的买法吗？</a:t>
              </a:r>
            </a:p>
          </p:txBody>
        </p:sp>
      </p:grpSp>
      <p:pic>
        <p:nvPicPr>
          <p:cNvPr id="535557" name="Picture 47" descr="u9jx03_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557338"/>
            <a:ext cx="201612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5558" name="Picture 46" descr="u9jx03_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557338"/>
            <a:ext cx="230346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55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四、解决问题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35560" name="Rectangle 51"/>
          <p:cNvSpPr>
            <a:spLocks noChangeArrowheads="1"/>
          </p:cNvSpPr>
          <p:nvPr/>
        </p:nvSpPr>
        <p:spPr bwMode="auto">
          <a:xfrm>
            <a:off x="1404938" y="2884488"/>
            <a:ext cx="1071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48</a:t>
            </a:r>
            <a:r>
              <a:rPr lang="zh-CN" altLang="en-US" sz="2000">
                <a:solidFill>
                  <a:schemeClr val="tx1"/>
                </a:solidFill>
              </a:rPr>
              <a:t>元</a:t>
            </a:r>
          </a:p>
        </p:txBody>
      </p:sp>
      <p:sp>
        <p:nvSpPr>
          <p:cNvPr id="535561" name="Rectangle 51"/>
          <p:cNvSpPr>
            <a:spLocks noChangeArrowheads="1"/>
          </p:cNvSpPr>
          <p:nvPr/>
        </p:nvSpPr>
        <p:spPr bwMode="auto">
          <a:xfrm>
            <a:off x="2782888" y="2884488"/>
            <a:ext cx="1071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51</a:t>
            </a:r>
            <a:r>
              <a:rPr lang="zh-CN" altLang="en-US" sz="2000">
                <a:solidFill>
                  <a:schemeClr val="tx1"/>
                </a:solidFill>
              </a:rPr>
              <a:t>元</a:t>
            </a:r>
          </a:p>
        </p:txBody>
      </p:sp>
      <p:sp>
        <p:nvSpPr>
          <p:cNvPr id="535562" name="Rectangle 51"/>
          <p:cNvSpPr>
            <a:spLocks noChangeArrowheads="1"/>
          </p:cNvSpPr>
          <p:nvPr/>
        </p:nvSpPr>
        <p:spPr bwMode="auto">
          <a:xfrm>
            <a:off x="755650" y="1773238"/>
            <a:ext cx="1071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1.</a:t>
            </a:r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535563" name="Group 34"/>
          <p:cNvGrpSpPr>
            <a:grpSpLocks/>
          </p:cNvGrpSpPr>
          <p:nvPr/>
        </p:nvGrpSpPr>
        <p:grpSpPr bwMode="auto">
          <a:xfrm>
            <a:off x="3983038" y="1042988"/>
            <a:ext cx="5021262" cy="1800225"/>
            <a:chOff x="0" y="0"/>
            <a:chExt cx="3163" cy="1134"/>
          </a:xfrm>
        </p:grpSpPr>
        <p:pic>
          <p:nvPicPr>
            <p:cNvPr id="535564" name="Picture 32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29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5565" name="AutoShape 27"/>
            <p:cNvSpPr>
              <a:spLocks noChangeArrowheads="1"/>
            </p:cNvSpPr>
            <p:nvPr/>
          </p:nvSpPr>
          <p:spPr bwMode="auto">
            <a:xfrm>
              <a:off x="0" y="45"/>
              <a:ext cx="2204" cy="589"/>
            </a:xfrm>
            <a:prstGeom prst="wedgeRoundRectCallout">
              <a:avLst>
                <a:gd name="adj1" fmla="val 56019"/>
                <a:gd name="adj2" fmla="val -789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妈妈带了</a:t>
              </a:r>
              <a:r>
                <a:rPr lang="en-US" altLang="zh-CN" sz="2000">
                  <a:solidFill>
                    <a:schemeClr val="tx1"/>
                  </a:solidFill>
                </a:rPr>
                <a:t>150</a:t>
              </a:r>
              <a:r>
                <a:rPr lang="zh-CN" altLang="en-US" sz="2000">
                  <a:solidFill>
                    <a:schemeClr val="tx1"/>
                  </a:solidFill>
                </a:rPr>
                <a:t>元，要买</a:t>
              </a:r>
              <a:r>
                <a:rPr lang="en-US" altLang="zh-CN" sz="2000">
                  <a:solidFill>
                    <a:schemeClr val="tx1"/>
                  </a:solidFill>
                </a:rPr>
                <a:t>3</a:t>
              </a:r>
              <a:r>
                <a:rPr lang="zh-CN" altLang="en-US" sz="2000">
                  <a:solidFill>
                    <a:schemeClr val="tx1"/>
                  </a:solidFill>
                </a:rPr>
                <a:t>个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水果篮，有几种买法？</a:t>
              </a:r>
              <a:endParaRPr lang="en-US" altLang="zh-CN" sz="2000">
                <a:solidFill>
                  <a:schemeClr val="tx1"/>
                </a:solidFill>
              </a:endParaRPr>
            </a:p>
          </p:txBody>
        </p:sp>
      </p:grpSp>
      <p:grpSp>
        <p:nvGrpSpPr>
          <p:cNvPr id="535566" name="Group 41"/>
          <p:cNvGrpSpPr>
            <a:grpSpLocks/>
          </p:cNvGrpSpPr>
          <p:nvPr/>
        </p:nvGrpSpPr>
        <p:grpSpPr bwMode="auto">
          <a:xfrm>
            <a:off x="427038" y="3392488"/>
            <a:ext cx="4887912" cy="1801812"/>
            <a:chOff x="0" y="0"/>
            <a:chExt cx="3079" cy="1135"/>
          </a:xfrm>
        </p:grpSpPr>
        <p:sp>
          <p:nvSpPr>
            <p:cNvPr id="535567" name="AutoShape 27"/>
            <p:cNvSpPr>
              <a:spLocks noChangeArrowheads="1"/>
            </p:cNvSpPr>
            <p:nvPr/>
          </p:nvSpPr>
          <p:spPr bwMode="auto">
            <a:xfrm>
              <a:off x="887" y="46"/>
              <a:ext cx="2192" cy="815"/>
            </a:xfrm>
            <a:prstGeom prst="wedgeRoundRectCallout">
              <a:avLst>
                <a:gd name="adj1" fmla="val -58005"/>
                <a:gd name="adj2" fmla="val -431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我是这样想的：都买</a:t>
              </a:r>
              <a:r>
                <a:rPr lang="en-US" altLang="zh-CN" sz="2000">
                  <a:solidFill>
                    <a:schemeClr val="tx1"/>
                  </a:solidFill>
                </a:rPr>
                <a:t>48</a:t>
              </a:r>
              <a:r>
                <a:rPr lang="zh-CN" altLang="en-US" sz="2000">
                  <a:solidFill>
                    <a:schemeClr val="tx1"/>
                  </a:solidFill>
                </a:rPr>
                <a:t>元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的水果篮，可以买</a:t>
              </a:r>
              <a:r>
                <a:rPr lang="en-US" altLang="zh-CN" sz="2000">
                  <a:solidFill>
                    <a:schemeClr val="tx1"/>
                  </a:solidFill>
                </a:rPr>
                <a:t>3</a:t>
              </a:r>
              <a:r>
                <a:rPr lang="zh-CN" altLang="en-US" sz="2000">
                  <a:solidFill>
                    <a:schemeClr val="tx1"/>
                  </a:solidFill>
                </a:rPr>
                <a:t>个。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48×3</a:t>
              </a:r>
              <a:r>
                <a:rPr lang="zh-CN" altLang="en-US" sz="2000"/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144</a:t>
              </a:r>
              <a:r>
                <a:rPr lang="zh-CN" altLang="en-US" sz="2000">
                  <a:solidFill>
                    <a:schemeClr val="tx1"/>
                  </a:solidFill>
                </a:rPr>
                <a:t>（元）</a:t>
              </a:r>
              <a:endParaRPr lang="en-US" altLang="zh-CN" sz="2000">
                <a:solidFill>
                  <a:schemeClr val="tx1"/>
                </a:solidFill>
              </a:endParaRPr>
            </a:p>
          </p:txBody>
        </p:sp>
        <p:pic>
          <p:nvPicPr>
            <p:cNvPr id="535568" name="Picture 40" descr="1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5569" name="Group 45"/>
          <p:cNvGrpSpPr>
            <a:grpSpLocks/>
          </p:cNvGrpSpPr>
          <p:nvPr/>
        </p:nvGrpSpPr>
        <p:grpSpPr bwMode="auto">
          <a:xfrm>
            <a:off x="3009900" y="4868863"/>
            <a:ext cx="5830888" cy="1870075"/>
            <a:chOff x="0" y="0"/>
            <a:chExt cx="3673" cy="1178"/>
          </a:xfrm>
        </p:grpSpPr>
        <p:pic>
          <p:nvPicPr>
            <p:cNvPr id="535570" name="Picture 43" descr="3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6" y="45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5571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591" cy="1089"/>
            </a:xfrm>
            <a:prstGeom prst="wedgeRoundRectCallout">
              <a:avLst>
                <a:gd name="adj1" fmla="val 59787"/>
                <a:gd name="adj2" fmla="val -766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我是这么想的：买一个</a:t>
              </a:r>
              <a:r>
                <a:rPr lang="en-US" altLang="zh-CN" sz="2000">
                  <a:solidFill>
                    <a:schemeClr val="tx1"/>
                  </a:solidFill>
                </a:rPr>
                <a:t>48</a:t>
              </a:r>
              <a:r>
                <a:rPr lang="zh-CN" altLang="en-US" sz="2000">
                  <a:solidFill>
                    <a:schemeClr val="tx1"/>
                  </a:solidFill>
                </a:rPr>
                <a:t>元的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水果篮，买两个</a:t>
              </a:r>
              <a:r>
                <a:rPr lang="en-US" altLang="zh-CN" sz="2000">
                  <a:solidFill>
                    <a:schemeClr val="tx1"/>
                  </a:solidFill>
                </a:rPr>
                <a:t>51</a:t>
              </a:r>
              <a:r>
                <a:rPr lang="zh-CN" altLang="en-US" sz="2000">
                  <a:solidFill>
                    <a:schemeClr val="tx1"/>
                  </a:solidFill>
                </a:rPr>
                <a:t>元的水果篮。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48</a:t>
              </a:r>
              <a:r>
                <a:rPr lang="zh-CN" altLang="en-US" sz="2000"/>
                <a:t>＋</a:t>
              </a:r>
              <a:r>
                <a:rPr lang="en-US" altLang="zh-CN" sz="2000">
                  <a:solidFill>
                    <a:schemeClr val="tx1"/>
                  </a:solidFill>
                </a:rPr>
                <a:t>51×2</a:t>
              </a:r>
              <a:r>
                <a:rPr lang="zh-CN" altLang="en-US" sz="2000"/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150</a:t>
              </a:r>
              <a:r>
                <a:rPr lang="zh-CN" altLang="en-US" sz="2000">
                  <a:solidFill>
                    <a:schemeClr val="tx1"/>
                  </a:solidFill>
                </a:rPr>
                <a:t>（元），正好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等于妈妈带的钱数。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976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5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5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3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35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四、解决问题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36579" name="Group 33"/>
          <p:cNvGrpSpPr>
            <a:grpSpLocks/>
          </p:cNvGrpSpPr>
          <p:nvPr/>
        </p:nvGrpSpPr>
        <p:grpSpPr bwMode="auto">
          <a:xfrm>
            <a:off x="3190875" y="3355975"/>
            <a:ext cx="5591175" cy="1800225"/>
            <a:chOff x="0" y="0"/>
            <a:chExt cx="3522" cy="1134"/>
          </a:xfrm>
        </p:grpSpPr>
        <p:pic>
          <p:nvPicPr>
            <p:cNvPr id="536580" name="Picture 30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388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6581" name="AutoShape 27"/>
            <p:cNvSpPr>
              <a:spLocks noChangeArrowheads="1"/>
            </p:cNvSpPr>
            <p:nvPr/>
          </p:nvSpPr>
          <p:spPr bwMode="auto">
            <a:xfrm>
              <a:off x="0" y="45"/>
              <a:ext cx="2624" cy="589"/>
            </a:xfrm>
            <a:prstGeom prst="wedgeRoundRectCallout">
              <a:avLst>
                <a:gd name="adj1" fmla="val 57120"/>
                <a:gd name="adj2" fmla="val 2470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同学们，解决这个问题时用到了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我们学过的哪个数量关系？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536582" name="Group 37"/>
          <p:cNvGrpSpPr>
            <a:grpSpLocks/>
          </p:cNvGrpSpPr>
          <p:nvPr/>
        </p:nvGrpSpPr>
        <p:grpSpPr bwMode="auto">
          <a:xfrm>
            <a:off x="771525" y="4706938"/>
            <a:ext cx="5324475" cy="1801812"/>
            <a:chOff x="0" y="0"/>
            <a:chExt cx="3354" cy="1135"/>
          </a:xfrm>
        </p:grpSpPr>
        <p:sp>
          <p:nvSpPr>
            <p:cNvPr id="536583" name="AutoShape 27"/>
            <p:cNvSpPr>
              <a:spLocks noChangeArrowheads="1"/>
            </p:cNvSpPr>
            <p:nvPr/>
          </p:nvSpPr>
          <p:spPr bwMode="auto">
            <a:xfrm>
              <a:off x="862" y="91"/>
              <a:ext cx="2492" cy="590"/>
            </a:xfrm>
            <a:prstGeom prst="wedgeRoundRectCallout">
              <a:avLst>
                <a:gd name="adj1" fmla="val -56741"/>
                <a:gd name="adj2" fmla="val 1644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用到了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rgbClr val="FF0000"/>
                  </a:solidFill>
                  <a:latin typeface="楷体_GB2312" pitchFamily="1" charset="-122"/>
                </a:rPr>
                <a:t>单价</a:t>
              </a:r>
              <a:r>
                <a:rPr lang="en-US" altLang="zh-CN" sz="2000">
                  <a:solidFill>
                    <a:srgbClr val="FF0000"/>
                  </a:solidFill>
                  <a:latin typeface="楷体_GB2312" pitchFamily="1" charset="-122"/>
                </a:rPr>
                <a:t>×</a:t>
              </a:r>
              <a:r>
                <a:rPr lang="zh-CN" altLang="en-US" sz="2000">
                  <a:solidFill>
                    <a:srgbClr val="FF0000"/>
                  </a:solidFill>
                  <a:latin typeface="楷体_GB2312" pitchFamily="1" charset="-122"/>
                </a:rPr>
                <a:t>数量＝总价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endParaRPr lang="en-US" altLang="zh-CN" sz="2000">
                <a:solidFill>
                  <a:schemeClr val="tx1"/>
                </a:solidFill>
                <a:latin typeface="宋体" pitchFamily="2" charset="-122"/>
                <a:ea typeface="宋体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这个数量关系。</a:t>
              </a:r>
            </a:p>
          </p:txBody>
        </p:sp>
        <p:pic>
          <p:nvPicPr>
            <p:cNvPr id="536584" name="Picture 36" descr="1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36585" name="Picture 47" descr="u9jx03_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557338"/>
            <a:ext cx="201612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6586" name="Picture 46" descr="u9jx03_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557338"/>
            <a:ext cx="230346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6587" name="Rectangle 51"/>
          <p:cNvSpPr>
            <a:spLocks noChangeArrowheads="1"/>
          </p:cNvSpPr>
          <p:nvPr/>
        </p:nvSpPr>
        <p:spPr bwMode="auto">
          <a:xfrm>
            <a:off x="1404938" y="2884488"/>
            <a:ext cx="1071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48</a:t>
            </a:r>
            <a:r>
              <a:rPr lang="zh-CN" altLang="en-US" sz="2000">
                <a:solidFill>
                  <a:schemeClr val="tx1"/>
                </a:solidFill>
              </a:rPr>
              <a:t>元</a:t>
            </a:r>
          </a:p>
        </p:txBody>
      </p:sp>
      <p:sp>
        <p:nvSpPr>
          <p:cNvPr id="536588" name="Rectangle 51"/>
          <p:cNvSpPr>
            <a:spLocks noChangeArrowheads="1"/>
          </p:cNvSpPr>
          <p:nvPr/>
        </p:nvSpPr>
        <p:spPr bwMode="auto">
          <a:xfrm>
            <a:off x="2782888" y="2884488"/>
            <a:ext cx="1071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51</a:t>
            </a:r>
            <a:r>
              <a:rPr lang="zh-CN" altLang="en-US" sz="2000">
                <a:solidFill>
                  <a:schemeClr val="tx1"/>
                </a:solidFill>
              </a:rPr>
              <a:t>元</a:t>
            </a:r>
          </a:p>
        </p:txBody>
      </p:sp>
      <p:sp>
        <p:nvSpPr>
          <p:cNvPr id="536589" name="Rectangle 51"/>
          <p:cNvSpPr>
            <a:spLocks noChangeArrowheads="1"/>
          </p:cNvSpPr>
          <p:nvPr/>
        </p:nvSpPr>
        <p:spPr bwMode="auto">
          <a:xfrm>
            <a:off x="755650" y="1773238"/>
            <a:ext cx="1071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1.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74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6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6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7602" name="Group 2"/>
          <p:cNvGrpSpPr>
            <a:grpSpLocks/>
          </p:cNvGrpSpPr>
          <p:nvPr/>
        </p:nvGrpSpPr>
        <p:grpSpPr bwMode="auto">
          <a:xfrm>
            <a:off x="250825" y="4797425"/>
            <a:ext cx="6985000" cy="1801813"/>
            <a:chOff x="0" y="0"/>
            <a:chExt cx="4400" cy="1135"/>
          </a:xfrm>
        </p:grpSpPr>
        <p:sp>
          <p:nvSpPr>
            <p:cNvPr id="537603" name="AutoShape 27"/>
            <p:cNvSpPr>
              <a:spLocks noChangeArrowheads="1"/>
            </p:cNvSpPr>
            <p:nvPr/>
          </p:nvSpPr>
          <p:spPr bwMode="auto">
            <a:xfrm>
              <a:off x="908" y="45"/>
              <a:ext cx="3492" cy="815"/>
            </a:xfrm>
            <a:prstGeom prst="wedgeRoundRectCallout">
              <a:avLst>
                <a:gd name="adj1" fmla="val -54440"/>
                <a:gd name="adj2" fmla="val -484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题目中已知上山的速度是</a:t>
              </a:r>
              <a:r>
                <a:rPr lang="en-US" altLang="zh-CN" sz="2000">
                  <a:solidFill>
                    <a:schemeClr val="tx1"/>
                  </a:solidFill>
                </a:rPr>
                <a:t>36</a:t>
              </a:r>
              <a:r>
                <a:rPr lang="zh-CN" altLang="en-US" sz="2000">
                  <a:solidFill>
                    <a:schemeClr val="tx1"/>
                  </a:solidFill>
                </a:rPr>
                <a:t>千米</a:t>
              </a:r>
              <a:r>
                <a:rPr lang="en-US" altLang="zh-CN" sz="2000">
                  <a:solidFill>
                    <a:schemeClr val="tx1"/>
                  </a:solidFill>
                  <a:latin typeface="楷体_GB2312" pitchFamily="1" charset="-122"/>
                  <a:cs typeface="Arial" pitchFamily="34" charset="0"/>
                </a:rPr>
                <a:t>∕</a:t>
              </a:r>
              <a:r>
                <a:rPr lang="zh-CN" altLang="en-US" sz="2000">
                  <a:solidFill>
                    <a:schemeClr val="tx1"/>
                  </a:solidFill>
                </a:rPr>
                <a:t>时，山上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用的时间是</a:t>
              </a:r>
              <a:r>
                <a:rPr lang="en-US" altLang="zh-CN" sz="2000">
                  <a:solidFill>
                    <a:schemeClr val="tx1"/>
                  </a:solidFill>
                </a:rPr>
                <a:t>5</a:t>
              </a:r>
              <a:r>
                <a:rPr lang="zh-CN" altLang="en-US" sz="2000">
                  <a:solidFill>
                    <a:schemeClr val="tx1"/>
                  </a:solidFill>
                </a:rPr>
                <a:t>小时，还知道下山用的时间是</a:t>
              </a:r>
              <a:r>
                <a:rPr lang="en-US" altLang="zh-CN" sz="2000">
                  <a:solidFill>
                    <a:schemeClr val="tx1"/>
                  </a:solidFill>
                </a:rPr>
                <a:t>4</a:t>
              </a:r>
              <a:r>
                <a:rPr lang="zh-CN" altLang="en-US" sz="2000">
                  <a:solidFill>
                    <a:schemeClr val="tx1"/>
                  </a:solidFill>
                </a:rPr>
                <a:t>小时。要求的是下山的速度。</a:t>
              </a:r>
              <a:endParaRPr lang="en-US" altLang="zh-CN" sz="2000">
                <a:solidFill>
                  <a:schemeClr val="tx1"/>
                </a:solidFill>
              </a:endParaRPr>
            </a:p>
          </p:txBody>
        </p:sp>
        <p:pic>
          <p:nvPicPr>
            <p:cNvPr id="537604" name="Picture 33" descr="1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7605" name="Group 42"/>
          <p:cNvGrpSpPr>
            <a:grpSpLocks/>
          </p:cNvGrpSpPr>
          <p:nvPr/>
        </p:nvGrpSpPr>
        <p:grpSpPr bwMode="auto">
          <a:xfrm>
            <a:off x="206375" y="4797425"/>
            <a:ext cx="7850188" cy="1800225"/>
            <a:chOff x="0" y="0"/>
            <a:chExt cx="4822" cy="1135"/>
          </a:xfrm>
        </p:grpSpPr>
        <p:sp>
          <p:nvSpPr>
            <p:cNvPr id="537606" name="AutoShape 27"/>
            <p:cNvSpPr>
              <a:spLocks noChangeArrowheads="1"/>
            </p:cNvSpPr>
            <p:nvPr/>
          </p:nvSpPr>
          <p:spPr bwMode="auto">
            <a:xfrm>
              <a:off x="886" y="46"/>
              <a:ext cx="3936" cy="1088"/>
            </a:xfrm>
            <a:prstGeom prst="wedgeRoundRectCallout">
              <a:avLst>
                <a:gd name="adj1" fmla="val -53954"/>
                <a:gd name="adj2" fmla="val -1617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要用到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</a:rPr>
                <a:t>速度</a:t>
              </a:r>
              <a:r>
                <a:rPr lang="en-US" altLang="zh-CN" sz="2000">
                  <a:solidFill>
                    <a:schemeClr val="tx1"/>
                  </a:solidFill>
                </a:rPr>
                <a:t>×</a:t>
              </a:r>
              <a:r>
                <a:rPr lang="zh-CN" altLang="en-US" sz="2000">
                  <a:solidFill>
                    <a:schemeClr val="tx1"/>
                  </a:solidFill>
                </a:rPr>
                <a:t>时间</a:t>
              </a:r>
              <a:r>
                <a:rPr lang="zh-CN" altLang="en-US" sz="2000"/>
                <a:t>＝</a:t>
              </a:r>
              <a:r>
                <a:rPr lang="zh-CN" altLang="en-US" sz="2000">
                  <a:solidFill>
                    <a:schemeClr val="tx1"/>
                  </a:solidFill>
                </a:rPr>
                <a:t>路程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</a:rPr>
                <a:t>这个数量关系。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36×5</a:t>
              </a:r>
              <a:r>
                <a:rPr lang="zh-CN" altLang="en-US" sz="2000"/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180</a:t>
              </a:r>
              <a:r>
                <a:rPr lang="zh-CN" altLang="en-US" sz="2000">
                  <a:solidFill>
                    <a:schemeClr val="tx1"/>
                  </a:solidFill>
                </a:rPr>
                <a:t>（千米）这是上山的路程，因为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是原路返回，所以下山的路程也是</a:t>
              </a:r>
              <a:r>
                <a:rPr lang="en-US" altLang="zh-CN" sz="2000">
                  <a:solidFill>
                    <a:schemeClr val="tx1"/>
                  </a:solidFill>
                </a:rPr>
                <a:t>180</a:t>
              </a:r>
              <a:r>
                <a:rPr lang="zh-CN" altLang="en-US" sz="2000">
                  <a:solidFill>
                    <a:schemeClr val="tx1"/>
                  </a:solidFill>
                </a:rPr>
                <a:t>千米，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180÷4</a:t>
              </a:r>
              <a:r>
                <a:rPr lang="zh-CN" altLang="en-US" sz="2000"/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45</a:t>
              </a:r>
              <a:r>
                <a:rPr lang="zh-CN" altLang="en-US" sz="2000">
                  <a:solidFill>
                    <a:schemeClr val="tx1"/>
                  </a:solidFill>
                </a:rPr>
                <a:t>（千米），下山的速度是</a:t>
              </a:r>
              <a:r>
                <a:rPr lang="en-US" altLang="zh-CN" sz="2000">
                  <a:solidFill>
                    <a:schemeClr val="tx1"/>
                  </a:solidFill>
                </a:rPr>
                <a:t>45</a:t>
              </a:r>
              <a:r>
                <a:rPr lang="zh-CN" altLang="en-US" sz="2000">
                  <a:solidFill>
                    <a:schemeClr val="tx1"/>
                  </a:solidFill>
                </a:rPr>
                <a:t>千米</a:t>
              </a:r>
              <a:r>
                <a:rPr lang="en-US" altLang="zh-CN" sz="2000">
                  <a:solidFill>
                    <a:schemeClr val="tx1"/>
                  </a:solidFill>
                  <a:latin typeface="楷体_GB2312" pitchFamily="1" charset="-122"/>
                  <a:cs typeface="Arial" pitchFamily="34" charset="0"/>
                </a:rPr>
                <a:t>∕</a:t>
              </a:r>
              <a:r>
                <a:rPr lang="zh-CN" altLang="en-US" sz="2000">
                  <a:solidFill>
                    <a:schemeClr val="tx1"/>
                  </a:solidFill>
                </a:rPr>
                <a:t>时。</a:t>
              </a:r>
            </a:p>
          </p:txBody>
        </p:sp>
        <p:pic>
          <p:nvPicPr>
            <p:cNvPr id="537607" name="Picture 41" descr="1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7608" name="Group 28"/>
          <p:cNvGrpSpPr>
            <a:grpSpLocks/>
          </p:cNvGrpSpPr>
          <p:nvPr/>
        </p:nvGrpSpPr>
        <p:grpSpPr bwMode="auto">
          <a:xfrm>
            <a:off x="3783013" y="3213100"/>
            <a:ext cx="4902200" cy="1800225"/>
            <a:chOff x="0" y="0"/>
            <a:chExt cx="3088" cy="1134"/>
          </a:xfrm>
        </p:grpSpPr>
        <p:pic>
          <p:nvPicPr>
            <p:cNvPr id="537609" name="Picture 29" descr="4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954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7610" name="AutoShape 27"/>
            <p:cNvSpPr>
              <a:spLocks noChangeArrowheads="1"/>
            </p:cNvSpPr>
            <p:nvPr/>
          </p:nvSpPr>
          <p:spPr bwMode="auto">
            <a:xfrm>
              <a:off x="0" y="46"/>
              <a:ext cx="2160" cy="589"/>
            </a:xfrm>
            <a:prstGeom prst="wedgeRoundRectCallout">
              <a:avLst>
                <a:gd name="adj1" fmla="val 57861"/>
                <a:gd name="adj2" fmla="val 21648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同学们，题目中已知的是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什么？要求的是什么？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537611" name="Group 38"/>
          <p:cNvGrpSpPr>
            <a:grpSpLocks/>
          </p:cNvGrpSpPr>
          <p:nvPr/>
        </p:nvGrpSpPr>
        <p:grpSpPr bwMode="auto">
          <a:xfrm>
            <a:off x="3348038" y="3213100"/>
            <a:ext cx="5337175" cy="1800225"/>
            <a:chOff x="0" y="0"/>
            <a:chExt cx="3362" cy="1134"/>
          </a:xfrm>
        </p:grpSpPr>
        <p:pic>
          <p:nvPicPr>
            <p:cNvPr id="537612" name="Picture 36" descr="4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228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7613" name="AutoShape 27"/>
            <p:cNvSpPr>
              <a:spLocks noChangeArrowheads="1"/>
            </p:cNvSpPr>
            <p:nvPr/>
          </p:nvSpPr>
          <p:spPr bwMode="auto">
            <a:xfrm>
              <a:off x="0" y="45"/>
              <a:ext cx="2433" cy="589"/>
            </a:xfrm>
            <a:prstGeom prst="wedgeRoundRectCallout">
              <a:avLst>
                <a:gd name="adj1" fmla="val 57028"/>
                <a:gd name="adj2" fmla="val 2063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解决这个问题要用到哪个数量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关系？应该怎样解答？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sp>
        <p:nvSpPr>
          <p:cNvPr id="5376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四、解决问题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37615" name="Group 27"/>
          <p:cNvGrpSpPr>
            <a:grpSpLocks/>
          </p:cNvGrpSpPr>
          <p:nvPr/>
        </p:nvGrpSpPr>
        <p:grpSpPr bwMode="auto">
          <a:xfrm>
            <a:off x="755650" y="1735138"/>
            <a:ext cx="7967663" cy="1357312"/>
            <a:chOff x="0" y="0"/>
            <a:chExt cx="5019" cy="855"/>
          </a:xfrm>
        </p:grpSpPr>
        <p:sp>
          <p:nvSpPr>
            <p:cNvPr id="537616" name="标题 5"/>
            <p:cNvSpPr txBox="1">
              <a:spLocks noChangeArrowheads="1"/>
            </p:cNvSpPr>
            <p:nvPr/>
          </p:nvSpPr>
          <p:spPr bwMode="auto">
            <a:xfrm>
              <a:off x="0" y="0"/>
              <a:ext cx="3947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r>
                <a:rPr lang="en-US" altLang="zh-CN" sz="2400">
                  <a:solidFill>
                    <a:srgbClr val="1C1C1C"/>
                  </a:solidFill>
                  <a:latin typeface="Arial" pitchFamily="34" charset="0"/>
                </a:rPr>
                <a:t>2. </a:t>
              </a:r>
              <a:r>
                <a:rPr lang="zh-CN" altLang="en-US" sz="2400">
                  <a:solidFill>
                    <a:srgbClr val="1C1C1C"/>
                  </a:solidFill>
                  <a:latin typeface="Arial" pitchFamily="34" charset="0"/>
                </a:rPr>
                <a:t>汽车上山时的速度为每小时</a:t>
              </a:r>
              <a:r>
                <a:rPr lang="en-US" altLang="zh-CN" sz="2400">
                  <a:solidFill>
                    <a:srgbClr val="1C1C1C"/>
                  </a:solidFill>
                  <a:latin typeface="Arial" pitchFamily="34" charset="0"/>
                </a:rPr>
                <a:t>36</a:t>
              </a:r>
              <a:r>
                <a:rPr lang="zh-CN" altLang="en-US" sz="2400">
                  <a:solidFill>
                    <a:srgbClr val="1C1C1C"/>
                  </a:solidFill>
                  <a:latin typeface="Arial" pitchFamily="34" charset="0"/>
                </a:rPr>
                <a:t>千米，</a:t>
              </a:r>
              <a:r>
                <a:rPr lang="en-US" altLang="zh-CN" sz="2400">
                  <a:solidFill>
                    <a:srgbClr val="1C1C1C"/>
                  </a:solidFill>
                  <a:latin typeface="Arial" pitchFamily="34" charset="0"/>
                </a:rPr>
                <a:t>5</a:t>
              </a:r>
              <a:r>
                <a:rPr lang="zh-CN" altLang="en-US" sz="2400">
                  <a:solidFill>
                    <a:srgbClr val="1C1C1C"/>
                  </a:solidFill>
                  <a:latin typeface="Arial" pitchFamily="34" charset="0"/>
                </a:rPr>
                <a:t>小时</a:t>
              </a:r>
              <a:endParaRPr lang="en-US" altLang="zh-CN" sz="2400">
                <a:solidFill>
                  <a:srgbClr val="1C1C1C"/>
                </a:solidFill>
                <a:latin typeface="Arial" pitchFamily="34" charset="0"/>
              </a:endParaRPr>
            </a:p>
            <a:p>
              <a:r>
                <a:rPr lang="en-US" altLang="zh-CN" sz="2400">
                  <a:solidFill>
                    <a:srgbClr val="1C1C1C"/>
                  </a:solidFill>
                  <a:latin typeface="Arial" pitchFamily="34" charset="0"/>
                </a:rPr>
                <a:t>    </a:t>
              </a:r>
              <a:r>
                <a:rPr lang="zh-CN" altLang="en-US" sz="2400">
                  <a:solidFill>
                    <a:srgbClr val="1C1C1C"/>
                  </a:solidFill>
                  <a:latin typeface="Arial" pitchFamily="34" charset="0"/>
                </a:rPr>
                <a:t>到达。下山时沿原路返回，只用了</a:t>
              </a:r>
              <a:r>
                <a:rPr lang="en-US" altLang="zh-CN" sz="2400">
                  <a:solidFill>
                    <a:srgbClr val="1C1C1C"/>
                  </a:solidFill>
                  <a:latin typeface="Arial" pitchFamily="34" charset="0"/>
                </a:rPr>
                <a:t>4</a:t>
              </a:r>
              <a:r>
                <a:rPr lang="zh-CN" altLang="en-US" sz="2400">
                  <a:solidFill>
                    <a:srgbClr val="1C1C1C"/>
                  </a:solidFill>
                  <a:latin typeface="Arial" pitchFamily="34" charset="0"/>
                </a:rPr>
                <a:t>小时，</a:t>
              </a:r>
              <a:endParaRPr lang="en-US" altLang="zh-CN" sz="2400">
                <a:solidFill>
                  <a:srgbClr val="1C1C1C"/>
                </a:solidFill>
                <a:latin typeface="Arial" pitchFamily="34" charset="0"/>
              </a:endParaRPr>
            </a:p>
            <a:p>
              <a:r>
                <a:rPr lang="en-US" altLang="zh-CN" sz="2400">
                  <a:solidFill>
                    <a:srgbClr val="1C1C1C"/>
                  </a:solidFill>
                  <a:latin typeface="Arial" pitchFamily="34" charset="0"/>
                </a:rPr>
                <a:t>    </a:t>
              </a:r>
              <a:r>
                <a:rPr lang="zh-CN" altLang="en-US" sz="2400">
                  <a:solidFill>
                    <a:srgbClr val="1C1C1C"/>
                  </a:solidFill>
                  <a:latin typeface="Arial" pitchFamily="34" charset="0"/>
                </a:rPr>
                <a:t>汽车下山时每小时行多少千米？</a:t>
              </a:r>
              <a:endParaRPr lang="en-US" altLang="zh-CN" sz="2400" b="0">
                <a:solidFill>
                  <a:srgbClr val="1C1C1C"/>
                </a:solidFill>
                <a:latin typeface="Arial" pitchFamily="34" charset="0"/>
              </a:endParaRPr>
            </a:p>
          </p:txBody>
        </p:sp>
        <p:pic>
          <p:nvPicPr>
            <p:cNvPr id="537617" name="Picture 26" descr="1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3" y="110"/>
              <a:ext cx="1156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7618" name="Rectangle 18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37619" name="Rectangle 19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37620" name="Rectangle 20"/>
          <p:cNvSpPr>
            <a:spLocks noChangeArrowheads="1"/>
          </p:cNvSpPr>
          <p:nvPr/>
        </p:nvSpPr>
        <p:spPr bwMode="auto">
          <a:xfrm>
            <a:off x="971550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71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3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7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标题 5"/>
          <p:cNvSpPr txBox="1">
            <a:spLocks noChangeArrowheads="1"/>
          </p:cNvSpPr>
          <p:nvPr/>
        </p:nvSpPr>
        <p:spPr bwMode="auto">
          <a:xfrm>
            <a:off x="457200" y="393700"/>
            <a:ext cx="61309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r>
              <a:rPr lang="zh-CN" altLang="en-US" sz="40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五、布置作业</a:t>
            </a:r>
          </a:p>
        </p:txBody>
      </p:sp>
      <p:sp>
        <p:nvSpPr>
          <p:cNvPr id="538627" name="标题 5"/>
          <p:cNvSpPr txBox="1">
            <a:spLocks noChangeArrowheads="1"/>
          </p:cNvSpPr>
          <p:nvPr/>
        </p:nvSpPr>
        <p:spPr bwMode="auto">
          <a:xfrm>
            <a:off x="827088" y="2708275"/>
            <a:ext cx="81375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r>
              <a:rPr lang="zh-CN" altLang="en-US" sz="32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作业：</a:t>
            </a:r>
            <a:r>
              <a:rPr lang="zh-CN" altLang="en-US" sz="3200">
                <a:solidFill>
                  <a:srgbClr val="1C1C1C"/>
                </a:solidFill>
              </a:rPr>
              <a:t>第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113</a:t>
            </a:r>
            <a:r>
              <a:rPr lang="zh-CN" altLang="en-US" sz="3200">
                <a:solidFill>
                  <a:srgbClr val="1C1C1C"/>
                </a:solidFill>
              </a:rPr>
              <a:t>页练习二十一，第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5</a:t>
            </a:r>
            <a:r>
              <a:rPr lang="zh-CN" altLang="en-US" sz="3200">
                <a:solidFill>
                  <a:srgbClr val="1C1C1C"/>
                </a:solidFill>
              </a:rPr>
              <a:t>～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8</a:t>
            </a:r>
            <a:r>
              <a:rPr lang="zh-CN" altLang="en-US" sz="3200">
                <a:solidFill>
                  <a:srgbClr val="1C1C1C"/>
                </a:solidFill>
              </a:rPr>
              <a:t>题。</a:t>
            </a:r>
            <a:endParaRPr lang="en-US" altLang="zh-CN" sz="3200">
              <a:solidFill>
                <a:srgbClr val="1C1C1C"/>
              </a:solidFill>
            </a:endParaRPr>
          </a:p>
        </p:txBody>
      </p:sp>
      <p:sp>
        <p:nvSpPr>
          <p:cNvPr id="538628" name="Rectangle 4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38629" name="Rectangle 5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38630" name="Rectangle 6"/>
          <p:cNvSpPr>
            <a:spLocks noChangeArrowheads="1"/>
          </p:cNvSpPr>
          <p:nvPr/>
        </p:nvSpPr>
        <p:spPr bwMode="auto">
          <a:xfrm>
            <a:off x="971550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0759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1455</Words>
  <Application>Microsoft Office PowerPoint</Application>
  <PresentationFormat>全屏显示(4:3)</PresentationFormat>
  <Paragraphs>160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主题​​</vt:lpstr>
      <vt:lpstr>PowerPoint 演示文稿</vt:lpstr>
      <vt:lpstr>一、口算</vt:lpstr>
      <vt:lpstr>二、笔算</vt:lpstr>
      <vt:lpstr>PowerPoint 演示文稿</vt:lpstr>
      <vt:lpstr>三、积、商的变化规律</vt:lpstr>
      <vt:lpstr>四、解决问题</vt:lpstr>
      <vt:lpstr>四、解决问题</vt:lpstr>
      <vt:lpstr>四、解决问题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xb21cn</cp:lastModifiedBy>
  <cp:revision>1</cp:revision>
  <dcterms:created xsi:type="dcterms:W3CDTF">2018-09-06T03:37:21Z</dcterms:created>
  <dcterms:modified xsi:type="dcterms:W3CDTF">2018-09-06T03:37:49Z</dcterms:modified>
</cp:coreProperties>
</file>